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Ex2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Ex3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charts/chartEx4.xml" ContentType="application/vnd.ms-office.chartex+xml"/>
  <Override PartName="/ppt/charts/style4.xml" ContentType="application/vnd.ms-office.chartstyle+xml"/>
  <Override PartName="/ppt/charts/colors4.xml" ContentType="application/vnd.ms-office.chartcolorstyl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Ex5.xml" ContentType="application/vnd.ms-office.chartex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Ex6.xml" ContentType="application/vnd.ms-office.chartex+xml"/>
  <Override PartName="/ppt/charts/style6.xml" ContentType="application/vnd.ms-office.chartstyle+xml"/>
  <Override PartName="/ppt/charts/colors6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4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5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29"/>
  </p:notesMasterIdLst>
  <p:sldIdLst>
    <p:sldId id="295" r:id="rId3"/>
    <p:sldId id="299" r:id="rId4"/>
    <p:sldId id="300" r:id="rId5"/>
    <p:sldId id="298" r:id="rId6"/>
    <p:sldId id="296" r:id="rId7"/>
    <p:sldId id="301" r:id="rId8"/>
    <p:sldId id="290" r:id="rId9"/>
    <p:sldId id="264" r:id="rId10"/>
    <p:sldId id="265" r:id="rId11"/>
    <p:sldId id="266" r:id="rId12"/>
    <p:sldId id="267" r:id="rId13"/>
    <p:sldId id="291" r:id="rId14"/>
    <p:sldId id="269" r:id="rId15"/>
    <p:sldId id="270" r:id="rId16"/>
    <p:sldId id="271" r:id="rId17"/>
    <p:sldId id="272" r:id="rId18"/>
    <p:sldId id="273" r:id="rId19"/>
    <p:sldId id="274" r:id="rId20"/>
    <p:sldId id="293" r:id="rId21"/>
    <p:sldId id="304" r:id="rId22"/>
    <p:sldId id="302" r:id="rId23"/>
    <p:sldId id="282" r:id="rId24"/>
    <p:sldId id="288" r:id="rId25"/>
    <p:sldId id="284" r:id="rId26"/>
    <p:sldId id="285" r:id="rId27"/>
    <p:sldId id="287" r:id="rId28"/>
  </p:sldIdLst>
  <p:sldSz cx="9144000" cy="5143500" type="screen16x9"/>
  <p:notesSz cx="6858000" cy="9947275"/>
  <p:embeddedFontLst>
    <p:embeddedFont>
      <p:font typeface="Georgia" panose="02040502050405020303" pitchFamily="18" charset="0"/>
      <p:regular r:id="rId30"/>
      <p:bold r:id="rId31"/>
      <p:italic r:id="rId32"/>
      <p:boldItalic r:id="rId33"/>
    </p:embeddedFont>
    <p:embeddedFont>
      <p:font typeface="Montserrat" panose="00000500000000000000" pitchFamily="2" charset="0"/>
      <p:regular r:id="rId34"/>
      <p:bold r:id="rId35"/>
      <p:italic r:id="rId36"/>
      <p:boldItalic r:id="rId37"/>
    </p:embeddedFont>
    <p:embeddedFont>
      <p:font typeface="Oswald" panose="00000500000000000000" pitchFamily="2" charset="0"/>
      <p:regular r:id="rId38"/>
      <p:bold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iago Worms" initials="TW" lastIdx="7" clrIdx="0">
    <p:extLst>
      <p:ext uri="{19B8F6BF-5375-455C-9EA6-DF929625EA0E}">
        <p15:presenceInfo xmlns:p15="http://schemas.microsoft.com/office/powerpoint/2012/main" userId="c94bbb1f5dc693e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9900"/>
    <a:srgbClr val="FF7C80"/>
    <a:srgbClr val="00FF00"/>
    <a:srgbClr val="135186"/>
    <a:srgbClr val="FF66CC"/>
    <a:srgbClr val="3399FF"/>
    <a:srgbClr val="CC66FF"/>
    <a:srgbClr val="66583A"/>
    <a:srgbClr val="D59C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47522E5-34F7-47CD-8271-9D9586BA8CEF}">
  <a:tblStyle styleId="{B47522E5-34F7-47CD-8271-9D9586BA8CE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4EEAFE3-69B1-4832-837E-938CCE329091}" styleName="Table_1">
    <a:wholeTbl>
      <a:tcTxStyle b="off" i="off">
        <a:font>
          <a:latin typeface="Georgia"/>
          <a:ea typeface="Georgia"/>
          <a:cs typeface="Georgia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EF2ED"/>
          </a:solidFill>
        </a:fill>
      </a:tcStyle>
    </a:wholeTbl>
    <a:band1H>
      <a:tcTxStyle/>
      <a:tcStyle>
        <a:tcBdr/>
        <a:fill>
          <a:solidFill>
            <a:srgbClr val="DBE3D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BE3D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Georgia"/>
          <a:ea typeface="Georgia"/>
          <a:cs typeface="Georgia"/>
        </a:font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 i="off">
        <a:font>
          <a:latin typeface="Georgia"/>
          <a:ea typeface="Georgia"/>
          <a:cs typeface="Georgia"/>
        </a:font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 i="off">
        <a:font>
          <a:latin typeface="Georgia"/>
          <a:ea typeface="Georgia"/>
          <a:cs typeface="Georgia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5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Georgia"/>
          <a:ea typeface="Georgia"/>
          <a:cs typeface="Georgia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1176" y="29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0.fntdata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font" Target="fonts/font9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binete\Downloads\AUDI&#202;NCIA%20P&#218;BLICA\QUADRIMESTRES\1&#176;quadrimestre%202025\Planilha%20Modelo%20I%20Quad2025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Gabinete\Downloads\AUDI&#202;NCIA%20P&#218;BLICA\QUADRIMESTRES\1&#176;quadrimestre%202025\Planilha%20Modelo%20I%20Quad2025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tii\Downloads\Planilha%20Modelo%20I%20Quad2025%20(1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tii\Downloads\Planilha%20Modelo%20I%20Quad2025%20(1)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atii\Downloads\Planilha%20Modelo%20I%20Quad2025%20(1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Ex1.xml.rels><?xml version="1.0" encoding="UTF-8" standalone="yes"?>
<Relationships xmlns="http://schemas.openxmlformats.org/package/2006/relationships"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C:\Users\tatii\Downloads\Planilha%20Modelo%20I%20Quad2025%20(1).xlsx" TargetMode="External"/></Relationships>
</file>

<file path=ppt/charts/_rels/chartEx3.xml.rels><?xml version="1.0" encoding="UTF-8" standalone="yes"?>
<Relationships xmlns="http://schemas.openxmlformats.org/package/2006/relationships"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Ex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file:///C:\Users\tatii\Downloads\Planilha%20Modelo%20I%20Quad2025%20(1).xlsx" TargetMode="External"/></Relationships>
</file>

<file path=ppt/charts/_rels/chartEx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oleObject" Target="file:///C:\Users\Gabinete\Downloads\AUDI&#202;NCIA%20P&#218;BLICA\QUADRIMESTRES\1&#176;quadrimestre%202025\Planilha%20Modelo%20I%20Quad2025.xlsx" TargetMode="External"/><Relationship Id="rId4" Type="http://schemas.openxmlformats.org/officeDocument/2006/relationships/themeOverride" Target="../theme/themeOverride1.xml"/></Relationships>
</file>

<file path=ppt/charts/_rels/chartEx6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microsoft.com/office/2011/relationships/chartStyle" Target="style6.xml"/><Relationship Id="rId1" Type="http://schemas.openxmlformats.org/officeDocument/2006/relationships/oleObject" Target="file:///C:\Users\tatii\Downloads\Planilha%20Modelo%20I%20Quad2025%20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Meta x Realizado (Prefeitura)</a:t>
            </a:r>
          </a:p>
        </c:rich>
      </c:tx>
      <c:layout>
        <c:manualLayout>
          <c:xMode val="edge"/>
          <c:yMode val="edge"/>
          <c:x val="0.35909249029512552"/>
          <c:y val="2.987131812483388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v>Meta</c:v>
          </c:tx>
          <c:spPr>
            <a:solidFill>
              <a:srgbClr val="A9D08E"/>
            </a:solidFill>
          </c:spPr>
          <c:invertIfNegative val="0"/>
          <c:cat>
            <c:strRef>
              <c:f>Receita!$H$4:$H$6</c:f>
              <c:strCache>
                <c:ptCount val="3"/>
                <c:pt idx="0">
                  <c:v>RECEITAS CORRENTES</c:v>
                </c:pt>
                <c:pt idx="1">
                  <c:v>RECEITAS DE CAPITAL</c:v>
                </c:pt>
                <c:pt idx="2">
                  <c:v>TOTAL ARRECADAÇÃO</c:v>
                </c:pt>
              </c:strCache>
            </c:strRef>
          </c:cat>
          <c:val>
            <c:numRef>
              <c:f>Receita!$K$4:$K$6</c:f>
              <c:numCache>
                <c:formatCode>#,##0.00;\(#,##0.00\)</c:formatCode>
                <c:ptCount val="3"/>
                <c:pt idx="0">
                  <c:v>51426924.819600001</c:v>
                </c:pt>
                <c:pt idx="1">
                  <c:v>4862171.8134000003</c:v>
                </c:pt>
                <c:pt idx="2">
                  <c:v>56289096.633000001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09-413D-8C36-D43931D30696}"/>
            </c:ext>
          </c:extLst>
        </c:ser>
        <c:ser>
          <c:idx val="1"/>
          <c:order val="1"/>
          <c:tx>
            <c:v>Realizado</c:v>
          </c:tx>
          <c:spPr>
            <a:solidFill>
              <a:srgbClr val="548235"/>
            </a:solidFill>
          </c:spPr>
          <c:invertIfNegative val="0"/>
          <c:cat>
            <c:strRef>
              <c:f>Receita!$H$4:$H$6</c:f>
              <c:strCache>
                <c:ptCount val="3"/>
                <c:pt idx="0">
                  <c:v>RECEITAS CORRENTES</c:v>
                </c:pt>
                <c:pt idx="1">
                  <c:v>RECEITAS DE CAPITAL</c:v>
                </c:pt>
                <c:pt idx="2">
                  <c:v>TOTAL ARRECADAÇÃO</c:v>
                </c:pt>
              </c:strCache>
            </c:strRef>
          </c:cat>
          <c:val>
            <c:numRef>
              <c:f>Receita!$L$4:$L$6</c:f>
              <c:numCache>
                <c:formatCode>#,##0.00;\(#,##0.00\)</c:formatCode>
                <c:ptCount val="3"/>
                <c:pt idx="0">
                  <c:v>54584652.299999997</c:v>
                </c:pt>
                <c:pt idx="1">
                  <c:v>690039.71</c:v>
                </c:pt>
                <c:pt idx="2">
                  <c:v>55274692.009999998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09-413D-8C36-D43931D30696}"/>
            </c:ext>
          </c:extLst>
        </c:ser>
        <c:ser>
          <c:idx val="2"/>
          <c:order val="2"/>
          <c:tx>
            <c:v>%</c:v>
          </c:tx>
          <c:invertIfNegative val="0"/>
          <c:cat>
            <c:strRef>
              <c:f>Receita!$H$4:$H$6</c:f>
              <c:strCache>
                <c:ptCount val="3"/>
                <c:pt idx="0">
                  <c:v>RECEITAS CORRENTES</c:v>
                </c:pt>
                <c:pt idx="1">
                  <c:v>RECEITAS DE CAPITAL</c:v>
                </c:pt>
                <c:pt idx="2">
                  <c:v>TOTAL ARRECADAÇÃO</c:v>
                </c:pt>
              </c:strCache>
            </c:strRef>
          </c:cat>
          <c:val>
            <c:numRef>
              <c:f>Receita!$M$4:$M$6</c:f>
              <c:numCache>
                <c:formatCode>0.00%</c:formatCode>
                <c:ptCount val="3"/>
                <c:pt idx="0">
                  <c:v>1.0614022225026474</c:v>
                </c:pt>
                <c:pt idx="1">
                  <c:v>0.1419200588712787</c:v>
                </c:pt>
                <c:pt idx="2">
                  <c:v>0.98197866578648729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09-413D-8C36-D43931D306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0231776"/>
        <c:axId val="2097684377"/>
      </c:barChart>
      <c:catAx>
        <c:axId val="5202317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97684377"/>
        <c:crosses val="autoZero"/>
        <c:auto val="1"/>
        <c:lblAlgn val="ctr"/>
        <c:lblOffset val="100"/>
        <c:noMultiLvlLbl val="1"/>
      </c:catAx>
      <c:valAx>
        <c:axId val="209768437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rich>
          </c:tx>
          <c:layout>
            <c:manualLayout>
              <c:xMode val="edge"/>
              <c:yMode val="edge"/>
              <c:x val="0"/>
              <c:y val="0.3843187526087540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0;\(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20231776"/>
        <c:crosses val="autoZero"/>
        <c:crossBetween val="between"/>
        <c:majorUnit val="20000000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800"/>
            </a:pPr>
            <a:endParaRPr lang="pt-BR"/>
          </a:p>
        </c:txPr>
      </c:dTable>
      <c:spPr>
        <a:noFill/>
        <a:ln>
          <a:noFill/>
        </a:ln>
        <a:effectLst/>
        <a:sp3d/>
      </c:spPr>
    </c:plotArea>
    <c:legend>
      <c:legendPos val="b"/>
      <c:layout>
        <c:manualLayout>
          <c:xMode val="edge"/>
          <c:yMode val="edge"/>
          <c:x val="0.41696831125662798"/>
          <c:y val="0.8899938861911022"/>
          <c:w val="0.22706665521852246"/>
          <c:h val="9.05217040215872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showDLblsOverMax val="1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Meta x Realizado (Prefeitura)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v>Meta</c:v>
          </c:tx>
          <c:spPr>
            <a:solidFill>
              <a:srgbClr val="FF0000"/>
            </a:solidFill>
          </c:spPr>
          <c:invertIfNegative val="0"/>
          <c:cat>
            <c:strRef>
              <c:f>Despesa!$H$6:$H$8</c:f>
              <c:strCache>
                <c:ptCount val="3"/>
                <c:pt idx="0">
                  <c:v>DESPESAS CORRENTES</c:v>
                </c:pt>
                <c:pt idx="1">
                  <c:v>DESPESAS DE CAPITAL</c:v>
                </c:pt>
                <c:pt idx="2">
                  <c:v>TOTAL DESPESAS</c:v>
                </c:pt>
              </c:strCache>
            </c:strRef>
          </c:cat>
          <c:val>
            <c:numRef>
              <c:f>Despesa!$K$6:$K$8</c:f>
              <c:numCache>
                <c:formatCode>_(* #,##0.00_);_(* \(#,##0.00\);_(* "-"??_);_(@_)</c:formatCode>
                <c:ptCount val="3"/>
                <c:pt idx="0">
                  <c:v>50429124.619500004</c:v>
                </c:pt>
                <c:pt idx="1">
                  <c:v>8826023.0751000009</c:v>
                </c:pt>
                <c:pt idx="2">
                  <c:v>59255147.694600001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98-4AD4-A3C6-2C5933F10B84}"/>
            </c:ext>
          </c:extLst>
        </c:ser>
        <c:ser>
          <c:idx val="1"/>
          <c:order val="1"/>
          <c:tx>
            <c:v>Liquidado</c:v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strRef>
              <c:f>Despesa!$H$6:$H$8</c:f>
              <c:strCache>
                <c:ptCount val="3"/>
                <c:pt idx="0">
                  <c:v>DESPESAS CORRENTES</c:v>
                </c:pt>
                <c:pt idx="1">
                  <c:v>DESPESAS DE CAPITAL</c:v>
                </c:pt>
                <c:pt idx="2">
                  <c:v>TOTAL DESPESAS</c:v>
                </c:pt>
              </c:strCache>
            </c:strRef>
          </c:cat>
          <c:val>
            <c:numRef>
              <c:f>Despesa!$L$6:$L$8</c:f>
              <c:numCache>
                <c:formatCode>#,##0.00</c:formatCode>
                <c:ptCount val="3"/>
                <c:pt idx="0">
                  <c:v>38371305.689999998</c:v>
                </c:pt>
                <c:pt idx="1">
                  <c:v>957241.27</c:v>
                </c:pt>
                <c:pt idx="2" formatCode="_(* #,##0.00_);_(* \(#,##0.00\);_(* &quot;-&quot;??_);_(@_)">
                  <c:v>39328546.960000001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98-4AD4-A3C6-2C5933F10B84}"/>
            </c:ext>
          </c:extLst>
        </c:ser>
        <c:ser>
          <c:idx val="2"/>
          <c:order val="2"/>
          <c:tx>
            <c:v>%</c:v>
          </c:tx>
          <c:invertIfNegative val="0"/>
          <c:cat>
            <c:strRef>
              <c:f>Despesa!$H$6:$H$8</c:f>
              <c:strCache>
                <c:ptCount val="3"/>
                <c:pt idx="0">
                  <c:v>DESPESAS CORRENTES</c:v>
                </c:pt>
                <c:pt idx="1">
                  <c:v>DESPESAS DE CAPITAL</c:v>
                </c:pt>
                <c:pt idx="2">
                  <c:v>TOTAL DESPESAS</c:v>
                </c:pt>
              </c:strCache>
            </c:strRef>
          </c:cat>
          <c:val>
            <c:numRef>
              <c:f>Despesa!$M$6:$M$8</c:f>
              <c:numCache>
                <c:formatCode>0.00%</c:formatCode>
                <c:ptCount val="3"/>
                <c:pt idx="0">
                  <c:v>0.7608957319707772</c:v>
                </c:pt>
                <c:pt idx="1">
                  <c:v>0.10845669242589809</c:v>
                </c:pt>
                <c:pt idx="2">
                  <c:v>0.66371528027739712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C98-4AD4-A3C6-2C5933F10B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0987162"/>
        <c:axId val="505281378"/>
      </c:barChart>
      <c:catAx>
        <c:axId val="209098716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05281378"/>
        <c:crosses val="autoZero"/>
        <c:auto val="1"/>
        <c:lblAlgn val="ctr"/>
        <c:lblOffset val="100"/>
        <c:noMultiLvlLbl val="1"/>
      </c:catAx>
      <c:valAx>
        <c:axId val="50528137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rich>
          </c:tx>
          <c:layout>
            <c:manualLayout>
              <c:xMode val="edge"/>
              <c:yMode val="edge"/>
              <c:x val="0"/>
              <c:y val="0.4058820949268133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90987162"/>
        <c:crosses val="autoZero"/>
        <c:crossBetween val="between"/>
        <c:majorUnit val="20000000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800"/>
            </a:pPr>
            <a:endParaRPr lang="pt-BR"/>
          </a:p>
        </c:txPr>
      </c:dTable>
      <c:spPr>
        <a:noFill/>
        <a:ln>
          <a:noFill/>
        </a:ln>
        <a:effectLst/>
        <a:sp3d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showDLblsOverMax val="1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99"/>
      <c:depthPercent val="7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943304660107008"/>
          <c:y val="3.7917932973093413E-2"/>
          <c:w val="0.58427720417844542"/>
          <c:h val="0.87553322648803411"/>
        </c:manualLayout>
      </c:layout>
      <c:pie3DChart>
        <c:varyColors val="1"/>
        <c:ser>
          <c:idx val="0"/>
          <c:order val="0"/>
          <c:tx>
            <c:v>Despesas</c:v>
          </c:tx>
          <c:dPt>
            <c:idx val="0"/>
            <c:bubble3D val="0"/>
            <c:spPr>
              <a:solidFill>
                <a:srgbClr val="FF9900"/>
              </a:soli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775B-406E-AF85-4A885319BEAB}"/>
              </c:ext>
            </c:extLst>
          </c:dPt>
          <c:dPt>
            <c:idx val="2"/>
            <c:bubble3D val="0"/>
            <c:spPr>
              <a:solidFill>
                <a:srgbClr val="FF7C80"/>
              </a:solidFill>
            </c:spPr>
            <c:extLst>
              <c:ext xmlns:c16="http://schemas.microsoft.com/office/drawing/2014/chart" uri="{C3380CC4-5D6E-409C-BE32-E72D297353CC}">
                <c16:uniqueId val="{00000003-775B-406E-AF85-4A885319BEAB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4-775B-406E-AF85-4A885319BEAB}"/>
              </c:ext>
            </c:extLst>
          </c:dPt>
          <c:dLbls>
            <c:dLbl>
              <c:idx val="0"/>
              <c:layout>
                <c:manualLayout>
                  <c:x val="0.24928676845527409"/>
                  <c:y val="8.6742768016218205E-2"/>
                </c:manualLayout>
              </c:layout>
              <c:tx>
                <c:rich>
                  <a:bodyPr/>
                  <a:lstStyle/>
                  <a:p>
                    <a:fld id="{144F5B31-3648-4150-A9E7-1F0F2C5E8810}" type="CATEGORYNAME">
                      <a:rPr lang="en-US" sz="1100"/>
                      <a:pPr/>
                      <a:t>[NOME DA CATEGORIA]</a:t>
                    </a:fld>
                    <a:r>
                      <a:rPr lang="en-US" sz="1100" baseline="0" dirty="0"/>
                      <a:t>
</a:t>
                    </a:r>
                    <a:fld id="{B0FA0A58-FEE5-4552-A5F0-1C2BDAD41B14}" type="VALUE">
                      <a:rPr lang="en-US" sz="1100" baseline="0"/>
                      <a:pPr/>
                      <a:t>[VALOR]</a:t>
                    </a:fld>
                    <a:endParaRPr lang="en-US" sz="1100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801610997412373"/>
                      <c:h val="0.1280736171815300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75B-406E-AF85-4A885319BEAB}"/>
                </c:ext>
              </c:extLst>
            </c:dLbl>
            <c:dLbl>
              <c:idx val="1"/>
              <c:layout>
                <c:manualLayout>
                  <c:x val="-8.2470678337539134E-3"/>
                  <c:y val="0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783927204535447"/>
                      <c:h val="0.1670016323093547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775B-406E-AF85-4A885319BEAB}"/>
                </c:ext>
              </c:extLst>
            </c:dLbl>
            <c:dLbl>
              <c:idx val="2"/>
              <c:layout>
                <c:manualLayout>
                  <c:x val="-0.22363419777128976"/>
                  <c:y val="-0.11417883935664085"/>
                </c:manualLayout>
              </c:layout>
              <c:tx>
                <c:rich>
                  <a:bodyPr/>
                  <a:lstStyle/>
                  <a:p>
                    <a:fld id="{B1B77D1C-B80D-41E9-8B98-7B41524D4073}" type="CATEGORYNAME">
                      <a:rPr lang="en-US" sz="1100"/>
                      <a:pPr/>
                      <a:t>[NOME DA CATEGORIA]</a:t>
                    </a:fld>
                    <a:r>
                      <a:rPr lang="en-US" sz="1100" baseline="0" dirty="0"/>
                      <a:t>
</a:t>
                    </a:r>
                    <a:fld id="{AF1C9EEF-7B2D-4286-B793-53C6FD04A776}" type="VALUE">
                      <a:rPr lang="en-US" sz="1100" baseline="0"/>
                      <a:pPr/>
                      <a:t>[VALOR]</a:t>
                    </a:fld>
                    <a:endParaRPr lang="en-US" sz="1100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092783663124301"/>
                      <c:h val="0.2016964283862418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75B-406E-AF85-4A885319BEAB}"/>
                </c:ext>
              </c:extLst>
            </c:dLbl>
            <c:dLbl>
              <c:idx val="3"/>
              <c:layout>
                <c:manualLayout>
                  <c:x val="1.5846168994588909E-2"/>
                  <c:y val="1.740813926511412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75B-406E-AF85-4A885319BEAB}"/>
                </c:ext>
              </c:extLst>
            </c:dLbl>
            <c:dLbl>
              <c:idx val="4"/>
              <c:layout>
                <c:manualLayout>
                  <c:x val="-4.2638179212230294E-2"/>
                  <c:y val="-1.066512235801590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327161916778886"/>
                      <c:h val="0.128073617181530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775B-406E-AF85-4A885319BE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/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Despesa!$P$7:$P$12</c:f>
              <c:strCache>
                <c:ptCount val="6"/>
                <c:pt idx="0">
                  <c:v>PESSOAL E ENCARGOS</c:v>
                </c:pt>
                <c:pt idx="1">
                  <c:v>JUROS E ENCARGOS DA DIVIDA</c:v>
                </c:pt>
                <c:pt idx="2">
                  <c:v>OUTRAS DESPESAS CORRENTES</c:v>
                </c:pt>
                <c:pt idx="3">
                  <c:v>INVESTIMENTOS</c:v>
                </c:pt>
                <c:pt idx="4">
                  <c:v>INTRA-ORÇAMENTÁRIA</c:v>
                </c:pt>
                <c:pt idx="5">
                  <c:v>AMORTIZAÇÃO DE DIVIDA</c:v>
                </c:pt>
              </c:strCache>
            </c:strRef>
          </c:cat>
          <c:val>
            <c:numRef>
              <c:f>Despesa!$V$7:$V$11</c:f>
              <c:numCache>
                <c:formatCode>0.00%</c:formatCode>
                <c:ptCount val="5"/>
                <c:pt idx="0">
                  <c:v>0.47641338985493709</c:v>
                </c:pt>
                <c:pt idx="1">
                  <c:v>1.6363088977763184E-2</c:v>
                </c:pt>
                <c:pt idx="2">
                  <c:v>0.41272922564505155</c:v>
                </c:pt>
                <c:pt idx="3">
                  <c:v>5.6338206787074283E-3</c:v>
                </c:pt>
                <c:pt idx="4">
                  <c:v>7.0154691116280643E-2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75B-406E-AF85-4A885319BE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800"/>
              <a:t>Resultado Prefeitura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Resumos!$C$5</c:f>
              <c:strCache>
                <c:ptCount val="1"/>
                <c:pt idx="0">
                  <c:v>RECEITA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Resumos!$B$6:$B$8</c:f>
              <c:strCache>
                <c:ptCount val="3"/>
                <c:pt idx="0">
                  <c:v>CORRENTE</c:v>
                </c:pt>
                <c:pt idx="1">
                  <c:v>CAPITAL</c:v>
                </c:pt>
                <c:pt idx="2">
                  <c:v>TOTAL NO PERÍODO</c:v>
                </c:pt>
              </c:strCache>
            </c:strRef>
          </c:cat>
          <c:val>
            <c:numRef>
              <c:f>Resumos!$C$6:$C$8</c:f>
              <c:numCache>
                <c:formatCode>#,##0.00;\(#,##0.00\)</c:formatCode>
                <c:ptCount val="3"/>
                <c:pt idx="0">
                  <c:v>54584652.299999997</c:v>
                </c:pt>
                <c:pt idx="1">
                  <c:v>690039.71</c:v>
                </c:pt>
                <c:pt idx="2" formatCode="#,##0.00">
                  <c:v>55274692.009999998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14:spPr>
              </c14:invertSolidFillFmt>
            </c:ext>
            <c:ext xmlns:c16="http://schemas.microsoft.com/office/drawing/2014/chart" uri="{C3380CC4-5D6E-409C-BE32-E72D297353CC}">
              <c16:uniqueId val="{00000000-AA14-4719-8389-0D7558E7CA44}"/>
            </c:ext>
          </c:extLst>
        </c:ser>
        <c:ser>
          <c:idx val="1"/>
          <c:order val="1"/>
          <c:tx>
            <c:strRef>
              <c:f>Resumos!$D$5</c:f>
              <c:strCache>
                <c:ptCount val="1"/>
                <c:pt idx="0">
                  <c:v>DESPESA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Resumos!$B$6:$B$8</c:f>
              <c:strCache>
                <c:ptCount val="3"/>
                <c:pt idx="0">
                  <c:v>CORRENTE</c:v>
                </c:pt>
                <c:pt idx="1">
                  <c:v>CAPITAL</c:v>
                </c:pt>
                <c:pt idx="2">
                  <c:v>TOTAL NO PERÍODO</c:v>
                </c:pt>
              </c:strCache>
            </c:strRef>
          </c:cat>
          <c:val>
            <c:numRef>
              <c:f>Resumos!$D$6:$D$8</c:f>
              <c:numCache>
                <c:formatCode>#,##0.00;\(#,##0.00\)</c:formatCode>
                <c:ptCount val="3"/>
                <c:pt idx="0">
                  <c:v>38371305.689999998</c:v>
                </c:pt>
                <c:pt idx="1">
                  <c:v>957241.27</c:v>
                </c:pt>
                <c:pt idx="2" formatCode="#,##0.00">
                  <c:v>39328546.960000001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14:spPr>
              </c14:invertSolidFillFmt>
            </c:ext>
            <c:ext xmlns:c16="http://schemas.microsoft.com/office/drawing/2014/chart" uri="{C3380CC4-5D6E-409C-BE32-E72D297353CC}">
              <c16:uniqueId val="{00000001-AA14-4719-8389-0D7558E7CA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340456915"/>
        <c:axId val="1311137722"/>
      </c:barChart>
      <c:catAx>
        <c:axId val="1340456915"/>
        <c:scaling>
          <c:orientation val="maxMin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11137722"/>
        <c:crosses val="autoZero"/>
        <c:auto val="1"/>
        <c:lblAlgn val="ctr"/>
        <c:lblOffset val="100"/>
        <c:noMultiLvlLbl val="1"/>
      </c:catAx>
      <c:valAx>
        <c:axId val="131113772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.00;\(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40456915"/>
        <c:crosses val="max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0.46574091764396003"/>
                <c:y val="0.75002070443495372"/>
              </c:manualLayout>
            </c:layout>
            <c:txPr>
              <a:bodyPr/>
              <a:lstStyle/>
              <a:p>
                <a:pPr>
                  <a:defRPr b="0"/>
                </a:pPr>
                <a:endParaRPr lang="pt-BR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showDLblsOverMax val="1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5919699226786"/>
          <c:y val="8.5912091177282088E-2"/>
          <c:w val="0.85351847910903034"/>
          <c:h val="0.66546681664791918"/>
        </c:manualLayout>
      </c:layout>
      <c:barChart>
        <c:barDir val="col"/>
        <c:grouping val="stacked"/>
        <c:varyColors val="1"/>
        <c:ser>
          <c:idx val="0"/>
          <c:order val="0"/>
          <c:invertIfNegative val="1"/>
          <c:dPt>
            <c:idx val="0"/>
            <c:invertIfNegative val="1"/>
            <c:bubble3D val="0"/>
            <c:spPr>
              <a:gradFill rotWithShape="1">
                <a:gsLst>
                  <a:gs pos="0">
                    <a:schemeClr val="accent1">
                      <a:shade val="34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hade val="34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shade val="34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prstClr val="black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9955-44C2-B6E4-90A9D888704C}"/>
              </c:ext>
            </c:extLst>
          </c:dPt>
          <c:dPt>
            <c:idx val="1"/>
            <c:invertIfNegative val="1"/>
            <c:bubble3D val="0"/>
            <c:spPr>
              <a:gradFill rotWithShape="1">
                <a:gsLst>
                  <a:gs pos="0">
                    <a:schemeClr val="accent1">
                      <a:shade val="39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hade val="39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shade val="39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prstClr val="black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9955-44C2-B6E4-90A9D888704C}"/>
              </c:ext>
            </c:extLst>
          </c:dPt>
          <c:dPt>
            <c:idx val="2"/>
            <c:invertIfNegative val="1"/>
            <c:bubble3D val="0"/>
            <c:spPr>
              <a:gradFill rotWithShape="1">
                <a:gsLst>
                  <a:gs pos="0">
                    <a:schemeClr val="accent1">
                      <a:shade val="44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hade val="44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shade val="44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prstClr val="black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9955-44C2-B6E4-90A9D888704C}"/>
              </c:ext>
            </c:extLst>
          </c:dPt>
          <c:dPt>
            <c:idx val="3"/>
            <c:invertIfNegative val="1"/>
            <c:bubble3D val="0"/>
            <c:spPr>
              <a:gradFill rotWithShape="1">
                <a:gsLst>
                  <a:gs pos="0">
                    <a:schemeClr val="accent1">
                      <a:shade val="48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hade val="48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shade val="48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prstClr val="black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9955-44C2-B6E4-90A9D888704C}"/>
              </c:ext>
            </c:extLst>
          </c:dPt>
          <c:dPt>
            <c:idx val="4"/>
            <c:invertIfNegative val="1"/>
            <c:bubble3D val="0"/>
            <c:spPr>
              <a:gradFill rotWithShape="1">
                <a:gsLst>
                  <a:gs pos="0">
                    <a:schemeClr val="accent1">
                      <a:shade val="53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hade val="53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shade val="53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prstClr val="black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9955-44C2-B6E4-90A9D888704C}"/>
              </c:ext>
            </c:extLst>
          </c:dPt>
          <c:dPt>
            <c:idx val="5"/>
            <c:invertIfNegative val="1"/>
            <c:bubble3D val="0"/>
            <c:spPr>
              <a:gradFill rotWithShape="1">
                <a:gsLst>
                  <a:gs pos="0">
                    <a:schemeClr val="accent1">
                      <a:shade val="58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hade val="58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shade val="58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prstClr val="black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9955-44C2-B6E4-90A9D888704C}"/>
              </c:ext>
            </c:extLst>
          </c:dPt>
          <c:dPt>
            <c:idx val="6"/>
            <c:invertIfNegative val="1"/>
            <c:bubble3D val="0"/>
            <c:spPr>
              <a:gradFill rotWithShape="1">
                <a:gsLst>
                  <a:gs pos="0">
                    <a:schemeClr val="accent1">
                      <a:shade val="62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hade val="62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shade val="62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prstClr val="black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D-9955-44C2-B6E4-90A9D888704C}"/>
              </c:ext>
            </c:extLst>
          </c:dPt>
          <c:dPt>
            <c:idx val="7"/>
            <c:invertIfNegative val="1"/>
            <c:bubble3D val="0"/>
            <c:spPr>
              <a:gradFill rotWithShape="1">
                <a:gsLst>
                  <a:gs pos="0">
                    <a:schemeClr val="accent1">
                      <a:shade val="67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hade val="67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shade val="67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prstClr val="black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F-9955-44C2-B6E4-90A9D888704C}"/>
              </c:ext>
            </c:extLst>
          </c:dPt>
          <c:dPt>
            <c:idx val="8"/>
            <c:invertIfNegative val="1"/>
            <c:bubble3D val="0"/>
            <c:spPr>
              <a:gradFill rotWithShape="1">
                <a:gsLst>
                  <a:gs pos="0">
                    <a:schemeClr val="accent1">
                      <a:shade val="72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hade val="72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shade val="72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prstClr val="black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1-9955-44C2-B6E4-90A9D888704C}"/>
              </c:ext>
            </c:extLst>
          </c:dPt>
          <c:dPt>
            <c:idx val="9"/>
            <c:invertIfNegative val="1"/>
            <c:bubble3D val="0"/>
            <c:spPr>
              <a:gradFill rotWithShape="1">
                <a:gsLst>
                  <a:gs pos="0">
                    <a:schemeClr val="accent1">
                      <a:shade val="7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hade val="7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shade val="7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prstClr val="black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3-9955-44C2-B6E4-90A9D888704C}"/>
              </c:ext>
            </c:extLst>
          </c:dPt>
          <c:dPt>
            <c:idx val="10"/>
            <c:invertIfNegative val="1"/>
            <c:bubble3D val="0"/>
            <c:spPr>
              <a:gradFill rotWithShape="1">
                <a:gsLst>
                  <a:gs pos="0">
                    <a:schemeClr val="accent1">
                      <a:shade val="81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hade val="81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shade val="81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prstClr val="black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5-9955-44C2-B6E4-90A9D888704C}"/>
              </c:ext>
            </c:extLst>
          </c:dPt>
          <c:dPt>
            <c:idx val="11"/>
            <c:invertIfNegative val="1"/>
            <c:bubble3D val="0"/>
            <c:spPr>
              <a:gradFill rotWithShape="1">
                <a:gsLst>
                  <a:gs pos="0">
                    <a:schemeClr val="accent1">
                      <a:shade val="8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hade val="8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shade val="8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prstClr val="black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7-9955-44C2-B6E4-90A9D888704C}"/>
              </c:ext>
            </c:extLst>
          </c:dPt>
          <c:dPt>
            <c:idx val="12"/>
            <c:invertIfNegative val="1"/>
            <c:bubble3D val="0"/>
            <c:spPr>
              <a:gradFill rotWithShape="1">
                <a:gsLst>
                  <a:gs pos="0">
                    <a:schemeClr val="accent1">
                      <a:shade val="9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hade val="9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shade val="9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prstClr val="black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9-9955-44C2-B6E4-90A9D888704C}"/>
              </c:ext>
            </c:extLst>
          </c:dPt>
          <c:dPt>
            <c:idx val="13"/>
            <c:invertIfNegative val="1"/>
            <c:bubble3D val="0"/>
            <c:spPr>
              <a:gradFill rotWithShape="1">
                <a:gsLst>
                  <a:gs pos="0">
                    <a:schemeClr val="accent1">
                      <a:shade val="95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hade val="95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shade val="95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prstClr val="black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B-9955-44C2-B6E4-90A9D888704C}"/>
              </c:ext>
            </c:extLst>
          </c:dPt>
          <c:dPt>
            <c:idx val="14"/>
            <c:invertIfNegative val="1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prstClr val="black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D-9955-44C2-B6E4-90A9D888704C}"/>
              </c:ext>
            </c:extLst>
          </c:dPt>
          <c:dPt>
            <c:idx val="15"/>
            <c:invertIfNegative val="1"/>
            <c:bubble3D val="0"/>
            <c:spPr>
              <a:gradFill rotWithShape="1">
                <a:gsLst>
                  <a:gs pos="0">
                    <a:schemeClr val="accent1">
                      <a:tint val="9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tint val="9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tint val="9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prstClr val="black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F-9955-44C2-B6E4-90A9D888704C}"/>
              </c:ext>
            </c:extLst>
          </c:dPt>
          <c:dPt>
            <c:idx val="16"/>
            <c:invertIfNegative val="1"/>
            <c:bubble3D val="0"/>
            <c:spPr>
              <a:gradFill rotWithShape="1">
                <a:gsLst>
                  <a:gs pos="0">
                    <a:schemeClr val="accent1">
                      <a:tint val="91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tint val="91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tint val="91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prstClr val="black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21-9955-44C2-B6E4-90A9D888704C}"/>
              </c:ext>
            </c:extLst>
          </c:dPt>
          <c:dPt>
            <c:idx val="17"/>
            <c:invertIfNegative val="1"/>
            <c:bubble3D val="0"/>
            <c:spPr>
              <a:gradFill rotWithShape="1">
                <a:gsLst>
                  <a:gs pos="0">
                    <a:schemeClr val="accent1">
                      <a:tint val="8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tint val="8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tint val="8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prstClr val="black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23-9955-44C2-B6E4-90A9D888704C}"/>
              </c:ext>
            </c:extLst>
          </c:dPt>
          <c:dPt>
            <c:idx val="18"/>
            <c:invertIfNegative val="1"/>
            <c:bubble3D val="0"/>
            <c:spPr>
              <a:gradFill rotWithShape="1">
                <a:gsLst>
                  <a:gs pos="0">
                    <a:schemeClr val="accent1">
                      <a:tint val="82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tint val="82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tint val="82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prstClr val="black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25-9955-44C2-B6E4-90A9D888704C}"/>
              </c:ext>
            </c:extLst>
          </c:dPt>
          <c:dPt>
            <c:idx val="19"/>
            <c:invertIfNegative val="1"/>
            <c:bubble3D val="0"/>
            <c:spPr>
              <a:gradFill rotWithShape="1">
                <a:gsLst>
                  <a:gs pos="0">
                    <a:schemeClr val="accent1">
                      <a:tint val="77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tint val="77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tint val="77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prstClr val="black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27-9955-44C2-B6E4-90A9D888704C}"/>
              </c:ext>
            </c:extLst>
          </c:dPt>
          <c:dPt>
            <c:idx val="20"/>
            <c:invertIfNegative val="1"/>
            <c:bubble3D val="0"/>
            <c:spPr>
              <a:gradFill rotWithShape="1">
                <a:gsLst>
                  <a:gs pos="0">
                    <a:schemeClr val="accent1">
                      <a:tint val="72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tint val="72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tint val="72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prstClr val="black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29-9955-44C2-B6E4-90A9D888704C}"/>
              </c:ext>
            </c:extLst>
          </c:dPt>
          <c:dPt>
            <c:idx val="21"/>
            <c:invertIfNegative val="1"/>
            <c:bubble3D val="0"/>
            <c:spPr>
              <a:gradFill rotWithShape="1">
                <a:gsLst>
                  <a:gs pos="0">
                    <a:schemeClr val="accent1">
                      <a:tint val="68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tint val="68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tint val="68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prstClr val="black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2B-9955-44C2-B6E4-90A9D888704C}"/>
              </c:ext>
            </c:extLst>
          </c:dPt>
          <c:dPt>
            <c:idx val="22"/>
            <c:invertIfNegative val="1"/>
            <c:bubble3D val="0"/>
            <c:spPr>
              <a:gradFill rotWithShape="1">
                <a:gsLst>
                  <a:gs pos="0">
                    <a:schemeClr val="accent1">
                      <a:tint val="63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tint val="63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tint val="63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prstClr val="black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2D-9955-44C2-B6E4-90A9D888704C}"/>
              </c:ext>
            </c:extLst>
          </c:dPt>
          <c:dPt>
            <c:idx val="23"/>
            <c:invertIfNegative val="1"/>
            <c:bubble3D val="0"/>
            <c:spPr>
              <a:gradFill rotWithShape="1">
                <a:gsLst>
                  <a:gs pos="0">
                    <a:schemeClr val="accent1">
                      <a:tint val="58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tint val="58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tint val="58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prstClr val="black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2F-9955-44C2-B6E4-90A9D888704C}"/>
              </c:ext>
            </c:extLst>
          </c:dPt>
          <c:dPt>
            <c:idx val="24"/>
            <c:invertIfNegative val="1"/>
            <c:bubble3D val="0"/>
            <c:spPr>
              <a:gradFill rotWithShape="1">
                <a:gsLst>
                  <a:gs pos="0">
                    <a:schemeClr val="accent1">
                      <a:tint val="54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tint val="54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tint val="54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prstClr val="black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31-9955-44C2-B6E4-90A9D888704C}"/>
              </c:ext>
            </c:extLst>
          </c:dPt>
          <c:dPt>
            <c:idx val="25"/>
            <c:invertIfNegative val="1"/>
            <c:bubble3D val="0"/>
            <c:spPr>
              <a:gradFill rotWithShape="1">
                <a:gsLst>
                  <a:gs pos="0">
                    <a:schemeClr val="accent1">
                      <a:tint val="49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tint val="49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tint val="49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prstClr val="black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33-9955-44C2-B6E4-90A9D888704C}"/>
              </c:ext>
            </c:extLst>
          </c:dPt>
          <c:dPt>
            <c:idx val="26"/>
            <c:invertIfNegative val="1"/>
            <c:bubble3D val="0"/>
            <c:spPr>
              <a:gradFill rotWithShape="1">
                <a:gsLst>
                  <a:gs pos="0">
                    <a:schemeClr val="accent1">
                      <a:tint val="44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tint val="44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tint val="44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prstClr val="black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35-9955-44C2-B6E4-90A9D888704C}"/>
              </c:ext>
            </c:extLst>
          </c:dPt>
          <c:dPt>
            <c:idx val="27"/>
            <c:invertIfNegative val="1"/>
            <c:bubble3D val="0"/>
            <c:spPr>
              <a:gradFill rotWithShape="1">
                <a:gsLst>
                  <a:gs pos="0">
                    <a:schemeClr val="accent1">
                      <a:tint val="4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tint val="4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tint val="4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prstClr val="black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37-9955-44C2-B6E4-90A9D888704C}"/>
              </c:ext>
            </c:extLst>
          </c:dPt>
          <c:dPt>
            <c:idx val="28"/>
            <c:invertIfNegative val="1"/>
            <c:bubble3D val="0"/>
            <c:spPr>
              <a:gradFill rotWithShape="1">
                <a:gsLst>
                  <a:gs pos="0">
                    <a:schemeClr val="accent1">
                      <a:tint val="35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tint val="35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tint val="35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prstClr val="black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39-9955-44C2-B6E4-90A9D888704C}"/>
              </c:ext>
            </c:extLst>
          </c:dPt>
          <c:dPt>
            <c:idx val="29"/>
            <c:invertIfNegative val="1"/>
            <c:bubble3D val="0"/>
            <c:spPr>
              <a:gradFill rotWithShape="1">
                <a:gsLst>
                  <a:gs pos="0">
                    <a:schemeClr val="accent1">
                      <a:tint val="3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tint val="3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tint val="3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prstClr val="black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3B-9955-44C2-B6E4-90A9D888704C}"/>
              </c:ext>
            </c:extLst>
          </c:dPt>
          <c:dPt>
            <c:idx val="30"/>
            <c:invertIfNegative val="1"/>
            <c:bubble3D val="0"/>
            <c:spPr>
              <a:gradFill rotWithShape="1">
                <a:gsLst>
                  <a:gs pos="0">
                    <a:schemeClr val="accent1">
                      <a:tint val="2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tint val="2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tint val="2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prstClr val="black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3D-9955-44C2-B6E4-90A9D888704C}"/>
              </c:ext>
            </c:extLst>
          </c:dPt>
          <c:dPt>
            <c:idx val="31"/>
            <c:invertIfNegative val="1"/>
            <c:bubble3D val="0"/>
            <c:spPr>
              <a:gradFill rotWithShape="1">
                <a:gsLst>
                  <a:gs pos="0">
                    <a:schemeClr val="accent1">
                      <a:tint val="21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tint val="21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tint val="21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prstClr val="black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3F-9955-44C2-B6E4-90A9D888704C}"/>
              </c:ext>
            </c:extLst>
          </c:dPt>
          <c:dPt>
            <c:idx val="32"/>
            <c:invertIfNegative val="1"/>
            <c:bubble3D val="0"/>
            <c:spPr>
              <a:gradFill rotWithShape="1">
                <a:gsLst>
                  <a:gs pos="0">
                    <a:schemeClr val="accent1">
                      <a:tint val="1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tint val="1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tint val="1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prstClr val="black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41-9955-44C2-B6E4-90A9D888704C}"/>
              </c:ext>
            </c:extLst>
          </c:dPt>
          <c:dPt>
            <c:idx val="33"/>
            <c:invertIfNegative val="1"/>
            <c:bubble3D val="0"/>
            <c:spPr>
              <a:gradFill rotWithShape="1">
                <a:gsLst>
                  <a:gs pos="0">
                    <a:schemeClr val="accent1">
                      <a:tint val="12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tint val="12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tint val="12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prstClr val="black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43-9955-44C2-B6E4-90A9D888704C}"/>
              </c:ext>
            </c:extLst>
          </c:dPt>
          <c:dPt>
            <c:idx val="34"/>
            <c:invertIfNegative val="1"/>
            <c:bubble3D val="0"/>
            <c:spPr>
              <a:gradFill rotWithShape="1">
                <a:gsLst>
                  <a:gs pos="0">
                    <a:schemeClr val="accent1">
                      <a:tint val="7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tint val="7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tint val="7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prstClr val="black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45-9955-44C2-B6E4-90A9D888704C}"/>
              </c:ext>
            </c:extLst>
          </c:dPt>
          <c:dPt>
            <c:idx val="35"/>
            <c:invertIfNegative val="1"/>
            <c:bubble3D val="0"/>
            <c:spPr>
              <a:gradFill rotWithShape="1">
                <a:gsLst>
                  <a:gs pos="0">
                    <a:schemeClr val="accent1">
                      <a:tint val="2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tint val="2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tint val="2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prstClr val="black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47-9955-44C2-B6E4-90A9D888704C}"/>
              </c:ext>
            </c:extLst>
          </c:dPt>
          <c:dLbls>
            <c:dLbl>
              <c:idx val="0"/>
              <c:spPr>
                <a:solidFill>
                  <a:schemeClr val="tx2">
                    <a:lumMod val="90000"/>
                  </a:schemeClr>
                </a:solidFill>
                <a:ln>
                  <a:solidFill>
                    <a:prstClr val="black"/>
                  </a:solidFill>
                </a:ln>
                <a:effectLst/>
              </c:spPr>
              <c:txPr>
                <a:bodyPr rot="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955-44C2-B6E4-90A9D888704C}"/>
                </c:ext>
              </c:extLst>
            </c:dLbl>
            <c:dLbl>
              <c:idx val="3"/>
              <c:spPr>
                <a:solidFill>
                  <a:schemeClr val="tx2">
                    <a:lumMod val="90000"/>
                  </a:schemeClr>
                </a:solidFill>
                <a:ln>
                  <a:solidFill>
                    <a:prstClr val="black"/>
                  </a:solidFill>
                </a:ln>
                <a:effectLst/>
              </c:spPr>
              <c:txPr>
                <a:bodyPr rot="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9955-44C2-B6E4-90A9D888704C}"/>
                </c:ext>
              </c:extLst>
            </c:dLbl>
            <c:dLbl>
              <c:idx val="6"/>
              <c:spPr>
                <a:solidFill>
                  <a:schemeClr val="tx2">
                    <a:lumMod val="90000"/>
                  </a:schemeClr>
                </a:solidFill>
                <a:ln>
                  <a:solidFill>
                    <a:prstClr val="black"/>
                  </a:solidFill>
                </a:ln>
                <a:effectLst/>
              </c:spPr>
              <c:txPr>
                <a:bodyPr rot="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9955-44C2-B6E4-90A9D888704C}"/>
                </c:ext>
              </c:extLst>
            </c:dLbl>
            <c:dLbl>
              <c:idx val="9"/>
              <c:spPr>
                <a:solidFill>
                  <a:schemeClr val="tx2">
                    <a:lumMod val="90000"/>
                  </a:schemeClr>
                </a:solidFill>
                <a:ln>
                  <a:solidFill>
                    <a:prstClr val="black"/>
                  </a:solidFill>
                </a:ln>
                <a:effectLst/>
              </c:spPr>
              <c:txPr>
                <a:bodyPr rot="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9955-44C2-B6E4-90A9D888704C}"/>
                </c:ext>
              </c:extLst>
            </c:dLbl>
            <c:dLbl>
              <c:idx val="12"/>
              <c:spPr>
                <a:solidFill>
                  <a:schemeClr val="tx2">
                    <a:lumMod val="90000"/>
                  </a:schemeClr>
                </a:solidFill>
                <a:ln>
                  <a:solidFill>
                    <a:prstClr val="black"/>
                  </a:solidFill>
                </a:ln>
                <a:effectLst/>
              </c:spPr>
              <c:txPr>
                <a:bodyPr rot="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9955-44C2-B6E4-90A9D888704C}"/>
                </c:ext>
              </c:extLst>
            </c:dLbl>
            <c:dLbl>
              <c:idx val="15"/>
              <c:spPr>
                <a:solidFill>
                  <a:schemeClr val="tx2">
                    <a:lumMod val="90000"/>
                  </a:schemeClr>
                </a:solidFill>
                <a:ln>
                  <a:solidFill>
                    <a:prstClr val="black"/>
                  </a:solidFill>
                </a:ln>
                <a:effectLst/>
              </c:spPr>
              <c:txPr>
                <a:bodyPr rot="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F-9955-44C2-B6E4-90A9D888704C}"/>
                </c:ext>
              </c:extLst>
            </c:dLbl>
            <c:dLbl>
              <c:idx val="17"/>
              <c:spPr>
                <a:solidFill>
                  <a:schemeClr val="tx2">
                    <a:lumMod val="90000"/>
                  </a:schemeClr>
                </a:solidFill>
                <a:ln>
                  <a:solidFill>
                    <a:prstClr val="black"/>
                  </a:solidFill>
                </a:ln>
                <a:effectLst/>
              </c:spPr>
              <c:txPr>
                <a:bodyPr rot="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3-9955-44C2-B6E4-90A9D888704C}"/>
                </c:ext>
              </c:extLst>
            </c:dLbl>
            <c:dLbl>
              <c:idx val="18"/>
              <c:spPr>
                <a:solidFill>
                  <a:schemeClr val="tx2">
                    <a:lumMod val="90000"/>
                  </a:schemeClr>
                </a:solidFill>
                <a:ln>
                  <a:solidFill>
                    <a:prstClr val="black"/>
                  </a:solidFill>
                </a:ln>
                <a:effectLst/>
              </c:spPr>
              <c:txPr>
                <a:bodyPr rot="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5-9955-44C2-B6E4-90A9D888704C}"/>
                </c:ext>
              </c:extLst>
            </c:dLbl>
            <c:dLbl>
              <c:idx val="21"/>
              <c:spPr>
                <a:solidFill>
                  <a:schemeClr val="tx2">
                    <a:lumMod val="90000"/>
                  </a:schemeClr>
                </a:solidFill>
                <a:ln>
                  <a:solidFill>
                    <a:prstClr val="black"/>
                  </a:solidFill>
                </a:ln>
                <a:effectLst/>
              </c:spPr>
              <c:txPr>
                <a:bodyPr rot="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B-9955-44C2-B6E4-90A9D888704C}"/>
                </c:ext>
              </c:extLst>
            </c:dLbl>
            <c:dLbl>
              <c:idx val="24"/>
              <c:spPr>
                <a:solidFill>
                  <a:schemeClr val="tx2">
                    <a:lumMod val="90000"/>
                  </a:schemeClr>
                </a:solidFill>
                <a:ln>
                  <a:solidFill>
                    <a:prstClr val="black"/>
                  </a:solidFill>
                </a:ln>
                <a:effectLst/>
              </c:spPr>
              <c:txPr>
                <a:bodyPr rot="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1-9955-44C2-B6E4-90A9D888704C}"/>
                </c:ext>
              </c:extLst>
            </c:dLbl>
            <c:dLbl>
              <c:idx val="27"/>
              <c:spPr>
                <a:solidFill>
                  <a:schemeClr val="tx2">
                    <a:lumMod val="90000"/>
                  </a:schemeClr>
                </a:solidFill>
                <a:ln>
                  <a:solidFill>
                    <a:prstClr val="black"/>
                  </a:solidFill>
                </a:ln>
                <a:effectLst/>
              </c:spPr>
              <c:txPr>
                <a:bodyPr rot="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7-9955-44C2-B6E4-90A9D888704C}"/>
                </c:ext>
              </c:extLst>
            </c:dLbl>
            <c:dLbl>
              <c:idx val="28"/>
              <c:spPr>
                <a:solidFill>
                  <a:schemeClr val="tx2">
                    <a:lumMod val="90000"/>
                  </a:schemeClr>
                </a:solidFill>
                <a:ln>
                  <a:solidFill>
                    <a:prstClr val="black"/>
                  </a:solidFill>
                </a:ln>
                <a:effectLst/>
              </c:spPr>
              <c:txPr>
                <a:bodyPr rot="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9-9955-44C2-B6E4-90A9D888704C}"/>
                </c:ext>
              </c:extLst>
            </c:dLbl>
            <c:dLbl>
              <c:idx val="30"/>
              <c:spPr>
                <a:solidFill>
                  <a:schemeClr val="tx2">
                    <a:lumMod val="90000"/>
                  </a:schemeClr>
                </a:solidFill>
                <a:ln>
                  <a:solidFill>
                    <a:prstClr val="black"/>
                  </a:solidFill>
                </a:ln>
                <a:effectLst/>
              </c:spPr>
              <c:txPr>
                <a:bodyPr rot="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D-9955-44C2-B6E4-90A9D888704C}"/>
                </c:ext>
              </c:extLst>
            </c:dLbl>
            <c:dLbl>
              <c:idx val="31"/>
              <c:spPr>
                <a:solidFill>
                  <a:schemeClr val="tx2">
                    <a:lumMod val="90000"/>
                  </a:schemeClr>
                </a:solidFill>
                <a:ln>
                  <a:solidFill>
                    <a:prstClr val="black"/>
                  </a:solidFill>
                </a:ln>
                <a:effectLst/>
              </c:spPr>
              <c:txPr>
                <a:bodyPr rot="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F-9955-44C2-B6E4-90A9D888704C}"/>
                </c:ext>
              </c:extLst>
            </c:dLbl>
            <c:dLbl>
              <c:idx val="33"/>
              <c:spPr>
                <a:solidFill>
                  <a:schemeClr val="tx2">
                    <a:lumMod val="90000"/>
                  </a:schemeClr>
                </a:solidFill>
                <a:ln>
                  <a:solidFill>
                    <a:prstClr val="black"/>
                  </a:solidFill>
                </a:ln>
                <a:effectLst/>
              </c:spPr>
              <c:txPr>
                <a:bodyPr rot="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43-9955-44C2-B6E4-90A9D888704C}"/>
                </c:ext>
              </c:extLst>
            </c:dLbl>
            <c:spPr>
              <a:solidFill>
                <a:schemeClr val="tx2">
                  <a:lumMod val="90000"/>
                </a:schemeClr>
              </a:solidFill>
              <a:ln>
                <a:solidFill>
                  <a:prstClr val="black"/>
                </a:solidFill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Índices!$A$12:$A$40</c:f>
              <c:strCache>
                <c:ptCount val="29"/>
                <c:pt idx="0">
                  <c:v>31/12/2015</c:v>
                </c:pt>
                <c:pt idx="1">
                  <c:v>30/04/2016</c:v>
                </c:pt>
                <c:pt idx="2">
                  <c:v>31/08/2016</c:v>
                </c:pt>
                <c:pt idx="3">
                  <c:v>31/12/2016</c:v>
                </c:pt>
                <c:pt idx="4">
                  <c:v>30/04/2017</c:v>
                </c:pt>
                <c:pt idx="5">
                  <c:v>31/08/2017</c:v>
                </c:pt>
                <c:pt idx="6">
                  <c:v>31/12/2017</c:v>
                </c:pt>
                <c:pt idx="7">
                  <c:v>30/04/2018</c:v>
                </c:pt>
                <c:pt idx="8">
                  <c:v>31/08/2018</c:v>
                </c:pt>
                <c:pt idx="9">
                  <c:v>31/12/2018</c:v>
                </c:pt>
                <c:pt idx="10">
                  <c:v>30/04/2019</c:v>
                </c:pt>
                <c:pt idx="11">
                  <c:v>31/08/2019</c:v>
                </c:pt>
                <c:pt idx="12">
                  <c:v>31/12/2019</c:v>
                </c:pt>
                <c:pt idx="13">
                  <c:v>30/04/2020</c:v>
                </c:pt>
                <c:pt idx="14">
                  <c:v>31/08/2020</c:v>
                </c:pt>
                <c:pt idx="15">
                  <c:v>31/12/2020</c:v>
                </c:pt>
                <c:pt idx="16">
                  <c:v>30/04/2021</c:v>
                </c:pt>
                <c:pt idx="17">
                  <c:v>31/08/2021</c:v>
                </c:pt>
                <c:pt idx="18">
                  <c:v>31/12/2021</c:v>
                </c:pt>
                <c:pt idx="19">
                  <c:v>30/04/2022</c:v>
                </c:pt>
                <c:pt idx="20">
                  <c:v>31/08/2022</c:v>
                </c:pt>
                <c:pt idx="21">
                  <c:v>31/12/2022</c:v>
                </c:pt>
                <c:pt idx="22">
                  <c:v>30/04/2023</c:v>
                </c:pt>
                <c:pt idx="23">
                  <c:v>30/08/2023</c:v>
                </c:pt>
                <c:pt idx="24">
                  <c:v>31/12/2023</c:v>
                </c:pt>
                <c:pt idx="25">
                  <c:v>31/04/2024</c:v>
                </c:pt>
                <c:pt idx="26">
                  <c:v>31/08/2024</c:v>
                </c:pt>
                <c:pt idx="27">
                  <c:v>31/12/2024</c:v>
                </c:pt>
                <c:pt idx="28">
                  <c:v>30/04/2025</c:v>
                </c:pt>
              </c:strCache>
            </c:strRef>
          </c:cat>
          <c:val>
            <c:numRef>
              <c:f>Índices!$B$12:$B$40</c:f>
              <c:numCache>
                <c:formatCode>0.00%</c:formatCode>
                <c:ptCount val="29"/>
                <c:pt idx="0">
                  <c:v>0.49049999999999999</c:v>
                </c:pt>
                <c:pt idx="1">
                  <c:v>0.47910000000000003</c:v>
                </c:pt>
                <c:pt idx="2">
                  <c:v>0.49980000000000002</c:v>
                </c:pt>
                <c:pt idx="3">
                  <c:v>0.49890000000000001</c:v>
                </c:pt>
                <c:pt idx="4">
                  <c:v>0.47899999999999998</c:v>
                </c:pt>
                <c:pt idx="5">
                  <c:v>0.4829</c:v>
                </c:pt>
                <c:pt idx="6">
                  <c:v>0.50390000000000001</c:v>
                </c:pt>
                <c:pt idx="7">
                  <c:v>0.50319999999999998</c:v>
                </c:pt>
                <c:pt idx="8">
                  <c:v>0.50749999999999995</c:v>
                </c:pt>
                <c:pt idx="9">
                  <c:v>0.49340000000000001</c:v>
                </c:pt>
                <c:pt idx="10">
                  <c:v>0.4914</c:v>
                </c:pt>
                <c:pt idx="11">
                  <c:v>0.4884</c:v>
                </c:pt>
                <c:pt idx="12">
                  <c:v>0.4839</c:v>
                </c:pt>
                <c:pt idx="13">
                  <c:v>0.48020000000000002</c:v>
                </c:pt>
                <c:pt idx="14">
                  <c:v>0.47160000000000002</c:v>
                </c:pt>
                <c:pt idx="15">
                  <c:v>0.45600000000000002</c:v>
                </c:pt>
                <c:pt idx="16">
                  <c:v>0.44500000000000001</c:v>
                </c:pt>
                <c:pt idx="17">
                  <c:v>0.4335</c:v>
                </c:pt>
                <c:pt idx="18">
                  <c:v>0.4395</c:v>
                </c:pt>
                <c:pt idx="19">
                  <c:v>0.42709999999999998</c:v>
                </c:pt>
                <c:pt idx="20">
                  <c:v>0.4264</c:v>
                </c:pt>
                <c:pt idx="21">
                  <c:v>0.4425</c:v>
                </c:pt>
                <c:pt idx="22">
                  <c:v>0.45750000000000002</c:v>
                </c:pt>
                <c:pt idx="23">
                  <c:v>0.4672</c:v>
                </c:pt>
                <c:pt idx="24">
                  <c:v>0.4496</c:v>
                </c:pt>
                <c:pt idx="25">
                  <c:v>0.42670000000000002</c:v>
                </c:pt>
                <c:pt idx="26">
                  <c:v>0.40899999999999997</c:v>
                </c:pt>
                <c:pt idx="27">
                  <c:v>0.40439999999999998</c:v>
                </c:pt>
                <c:pt idx="28">
                  <c:v>0.39779999999999999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8-9955-44C2-B6E4-90A9D88870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431065"/>
        <c:axId val="1347695079"/>
      </c:barChart>
      <c:catAx>
        <c:axId val="3943106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47695079"/>
        <c:crosses val="autoZero"/>
        <c:auto val="1"/>
        <c:lblAlgn val="ctr"/>
        <c:lblOffset val="100"/>
        <c:noMultiLvlLbl val="1"/>
      </c:catAx>
      <c:valAx>
        <c:axId val="1347695079"/>
        <c:scaling>
          <c:orientation val="minMax"/>
          <c:max val="0.5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9431065"/>
        <c:crosses val="autoZero"/>
        <c:crossBetween val="between"/>
      </c:valAx>
      <c:spPr>
        <a:noFill/>
        <a:ln>
          <a:noFill/>
        </a:ln>
        <a:effectLst/>
      </c:spPr>
    </c:plotArea>
    <c:plotVisOnly val="0"/>
    <c:dispBlanksAs val="zero"/>
    <c:showDLblsOverMax val="1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>
    <cx:plotArea>
      <cx:plotAreaRegion/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'Receita Detalhe'!$C$53:$C$57</cx:f>
        <cx:lvl ptCount="5">
          <cx:pt idx="0">FEDERAL</cx:pt>
          <cx:pt idx="1">ESTADUAL</cx:pt>
          <cx:pt idx="2">MUNICIPAL</cx:pt>
          <cx:pt idx="3">FUNDEB</cx:pt>
          <cx:pt idx="4">OUTRAS ORIGENS</cx:pt>
        </cx:lvl>
      </cx:strDim>
      <cx:numDim type="size">
        <cx:f>'Receita Detalhe'!$D$53:$D$57</cx:f>
        <cx:lvl ptCount="5" formatCode="0,00%">
          <cx:pt idx="0">0.3360121419495623</cx:pt>
          <cx:pt idx="1">0.30584800895602743</cx:pt>
          <cx:pt idx="2">0.15310942015189272</cx:pt>
          <cx:pt idx="3">0.1745713115597477</cx:pt>
          <cx:pt idx="4">0.030459117382769959</cx:pt>
        </cx:lvl>
      </cx:numDim>
    </cx:data>
  </cx:chartData>
  <cx:chart>
    <cx:plotArea>
      <cx:plotAreaRegion>
        <cx:series layoutId="treemap" uniqueId="{7E3A4488-4BED-4D1F-BAE7-D234F583870C}">
          <cx:spPr>
            <a:ln>
              <a:noFill/>
            </a:ln>
          </cx:spPr>
          <cx:dataPt idx="0">
            <cx:spPr>
              <a:solidFill>
                <a:srgbClr val="FF66CC"/>
              </a:solidFill>
            </cx:spPr>
          </cx:dataPt>
          <cx:dataPt idx="1">
            <cx:spPr>
              <a:solidFill>
                <a:srgbClr val="FFFFFF">
                  <a:lumMod val="75000"/>
                </a:srgbClr>
              </a:solidFill>
            </cx:spPr>
          </cx:dataPt>
          <cx:dataPt idx="2">
            <cx:spPr>
              <a:solidFill>
                <a:srgbClr val="0097A7">
                  <a:lumMod val="60000"/>
                  <a:lumOff val="40000"/>
                </a:srgbClr>
              </a:solidFill>
            </cx:spPr>
          </cx:dataPt>
          <cx:dataPt idx="3">
            <cx:spPr>
              <a:solidFill>
                <a:srgbClr val="4285F4"/>
              </a:solidFill>
            </cx:spPr>
          </cx:dataPt>
          <cx:dataPt idx="4">
            <cx:spPr>
              <a:solidFill>
                <a:srgbClr val="FFFF00"/>
              </a:solidFill>
            </cx:spPr>
          </cx:dataPt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b="1">
                    <a:solidFill>
                      <a:schemeClr val="tx1"/>
                    </a:solidFill>
                  </a:defRPr>
                </a:pPr>
                <a:endParaRPr lang="pt-BR" sz="1197" b="1" i="0" u="none" strike="noStrike" kern="1200" baseline="0">
                  <a:solidFill>
                    <a:schemeClr val="tx1"/>
                  </a:solidFill>
                  <a:latin typeface="Arial"/>
                </a:endParaRPr>
              </a:p>
            </cx:txPr>
            <cx:visibility seriesName="0" categoryName="1" value="1"/>
            <cx:separator>
</cx:separator>
            <cx:dataLabel idx="0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/>
                  </a:pPr>
                  <a:r>
                    <a:rPr lang="pt-BR" sz="1197" b="1" i="0" u="none" strike="noStrike" kern="1200" baseline="0">
                      <a:solidFill>
                        <a:schemeClr val="tx1"/>
                      </a:solidFill>
                      <a:latin typeface="Arial"/>
                    </a:rPr>
                    <a:t>FEDERAL
33,60%</a:t>
                  </a:r>
                </a:p>
              </cx:txPr>
            </cx:dataLabel>
            <cx:dataLabel idx="1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100"/>
                  </a:pPr>
                  <a:r>
                    <a:rPr lang="pt-BR" sz="1100" b="1" i="0" u="none" strike="noStrike" kern="1200" baseline="0">
                      <a:solidFill>
                        <a:schemeClr val="tx1"/>
                      </a:solidFill>
                      <a:latin typeface="Arial"/>
                    </a:rPr>
                    <a:t>ESTADUAL
30,58%</a:t>
                  </a:r>
                </a:p>
              </cx:txPr>
              <cx:visibility seriesName="0" categoryName="1" value="1"/>
              <cx:separator>
</cx:separator>
            </cx:dataLabel>
            <cx:dataLabel idx="2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100"/>
                  </a:pPr>
                  <a:r>
                    <a:rPr lang="pt-BR" sz="1100" b="1" i="0" u="none" strike="noStrike" kern="1200" baseline="0">
                      <a:solidFill>
                        <a:schemeClr val="tx1"/>
                      </a:solidFill>
                      <a:latin typeface="Arial"/>
                    </a:rPr>
                    <a:t>MUNICIPAL
15,31%</a:t>
                  </a:r>
                </a:p>
              </cx:txPr>
              <cx:visibility seriesName="0" categoryName="1" value="1"/>
              <cx:separator>
</cx:separator>
            </cx:dataLabel>
            <cx:dataLabel idx="3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050"/>
                  </a:pPr>
                  <a:r>
                    <a:rPr lang="pt-BR" sz="1050" b="1" i="0" u="none" strike="noStrike" kern="1200" baseline="0">
                      <a:solidFill>
                        <a:schemeClr val="tx1"/>
                      </a:solidFill>
                      <a:latin typeface="Arial"/>
                    </a:rPr>
                    <a:t>FUNDEB
17,46%</a:t>
                  </a:r>
                </a:p>
              </cx:txPr>
              <cx:visibility seriesName="0" categoryName="1" value="1"/>
              <cx:separator>
</cx:separator>
            </cx:dataLabel>
            <cx:dataLabel idx="4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600"/>
                  </a:pPr>
                  <a:r>
                    <a:rPr lang="pt-BR" sz="600" b="1" i="0" u="none" strike="noStrike" kern="1200" baseline="0">
                      <a:solidFill>
                        <a:schemeClr val="tx1"/>
                      </a:solidFill>
                      <a:latin typeface="Arial"/>
                    </a:rPr>
                    <a:t>OUTRAS ORIGENS
3,05%</a:t>
                  </a:r>
                </a:p>
              </cx:txPr>
              <cx:visibility seriesName="0" categoryName="1" value="1"/>
              <cx:separator>
</cx:separator>
            </cx:dataLabel>
          </cx:dataLabels>
          <cx:dataId val="0"/>
          <cx:layoutPr/>
        </cx:series>
      </cx:plotAreaRegion>
    </cx:plotArea>
  </cx:chart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>
    <cx:plotArea>
      <cx:plotAreaRegion/>
    </cx:plotArea>
  </cx:chart>
</cx:chartSpace>
</file>

<file path=ppt/charts/chartEx4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'Receita Detalhe'!$C$40:$C$50</cx:f>
        <cx:lvl ptCount="11">
          <cx:pt idx="0">FPM</cx:pt>
          <cx:pt idx="1">ICMS</cx:pt>
          <cx:pt idx="2">(FUNDEB)</cx:pt>
          <cx:pt idx="3">ISS</cx:pt>
          <cx:pt idx="4">IPVA</cx:pt>
          <cx:pt idx="5">SAUDE - FEDERAL TRANSF RECURSOS</cx:pt>
          <cx:pt idx="6">IPTU</cx:pt>
          <cx:pt idx="7">IMPOSTO DE RENDA</cx:pt>
          <cx:pt idx="8">RECEITA PATRIMONIAL(APLIC. FINANCEIRA)</cx:pt>
          <cx:pt idx="9">COSIP  (F.507)</cx:pt>
          <cx:pt idx="10">OUTROS</cx:pt>
        </cx:lvl>
      </cx:strDim>
      <cx:numDim type="size">
        <cx:f>'Receita Detalhe'!$D$40:$D$50</cx:f>
        <cx:lvl ptCount="11" formatCode="0,00%">
          <cx:pt idx="0">0.28010791779347916</cx:pt>
          <cx:pt idx="1">0.22143581686522495</cx:pt>
          <cx:pt idx="2">0.1745713115597477</cx:pt>
          <cx:pt idx="3">0.050512546653981041</cx:pt>
          <cx:pt idx="4">0.067387952041196908</cx:pt>
          <cx:pt idx="5">0.029658190887316548</cx:pt>
          <cx:pt idx="6">0.015943289665298958</cx:pt>
          <cx:pt idx="7">0.030771680299201298</cx:pt>
          <cx:pt idx="8">0.029642280056161541</cx:pt>
          <cx:pt idx="9">0.021425233848242457</cx:pt>
          <cx:pt idx="10">0.078543780330149193</cx:pt>
        </cx:lvl>
      </cx:numDim>
    </cx:data>
  </cx:chartData>
  <cx:chart>
    <cx:plotArea>
      <cx:plotAreaRegion>
        <cx:series layoutId="treemap" uniqueId="{E59A77C3-CAE1-4A14-AB6F-0D4D0A3211A3}">
          <cx:dataPt idx="0">
            <cx:spPr>
              <a:solidFill>
                <a:srgbClr val="FF7C80"/>
              </a:solidFill>
            </cx:spPr>
          </cx:dataPt>
          <cx:dataPt idx="1">
            <cx:spPr>
              <a:solidFill>
                <a:srgbClr val="EEFF41">
                  <a:lumMod val="75000"/>
                </a:srgbClr>
              </a:solidFill>
            </cx:spPr>
          </cx:dataPt>
          <cx:dataPt idx="2">
            <cx:spPr>
              <a:solidFill>
                <a:srgbClr val="CC66FF"/>
              </a:solidFill>
            </cx:spPr>
          </cx:dataPt>
          <cx:dataPt idx="3">
            <cx:spPr>
              <a:solidFill>
                <a:srgbClr val="00FF00"/>
              </a:solidFill>
            </cx:spPr>
          </cx:dataPt>
          <cx:dataPt idx="4">
            <cx:spPr>
              <a:solidFill>
                <a:srgbClr val="FFFF00"/>
              </a:solidFill>
            </cx:spPr>
          </cx:dataPt>
          <cx:dataPt idx="5">
            <cx:spPr>
              <a:solidFill>
                <a:srgbClr val="FF9900"/>
              </a:solidFill>
            </cx:spPr>
          </cx:dataPt>
          <cx:dataPt idx="9">
            <cx:spPr>
              <a:solidFill>
                <a:srgbClr val="595959">
                  <a:lumMod val="40000"/>
                  <a:lumOff val="60000"/>
                </a:srgbClr>
              </a:solidFill>
            </cx:spPr>
          </cx:dataPt>
          <cx:dataPt idx="10">
            <cx:spPr>
              <a:solidFill>
                <a:srgbClr val="3399FF"/>
              </a:solidFill>
            </cx:spPr>
          </cx:dataPt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b="1"/>
                </a:pPr>
                <a:endParaRPr lang="pt-BR" sz="1000" b="1" i="0" u="none" strike="noStrike" kern="1200" baseline="0">
                  <a:solidFill>
                    <a:srgbClr val="000000"/>
                  </a:solidFill>
                  <a:latin typeface="Arial"/>
                </a:endParaRPr>
              </a:p>
            </cx:txPr>
            <cx:visibility seriesName="0" categoryName="1" value="1"/>
            <cx:separator>
</cx:separator>
            <cx:dataLabel idx="0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2000" b="1"/>
                  </a:pPr>
                  <a:r>
                    <a:rPr lang="pt-BR" sz="2000" b="1" i="0" u="none" strike="noStrike" kern="1200" baseline="0">
                      <a:solidFill>
                        <a:srgbClr val="000000"/>
                      </a:solidFill>
                      <a:latin typeface="Arial"/>
                    </a:rPr>
                    <a:t>FPM
28,01%</a:t>
                  </a:r>
                </a:p>
              </cx:txPr>
              <cx:visibility seriesName="0" categoryName="1" value="1"/>
              <cx:separator>
</cx:separator>
            </cx:dataLabel>
            <cx:dataLabel idx="1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800" b="1"/>
                  </a:pPr>
                  <a:r>
                    <a:rPr lang="pt-BR" sz="1800" b="1" i="0" u="none" strike="noStrike" kern="1200" baseline="0">
                      <a:solidFill>
                        <a:srgbClr val="000000"/>
                      </a:solidFill>
                      <a:latin typeface="Arial"/>
                    </a:rPr>
                    <a:t>ICMS
22,14%</a:t>
                  </a:r>
                </a:p>
              </cx:txPr>
              <cx:visibility seriesName="0" categoryName="1" value="1"/>
              <cx:separator>
</cx:separator>
            </cx:dataLabel>
            <cx:dataLabel idx="2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600" b="1"/>
                  </a:pPr>
                  <a:r>
                    <a:rPr lang="pt-BR" sz="1600" b="1" i="0" u="none" strike="noStrike" kern="1200" baseline="0">
                      <a:solidFill>
                        <a:srgbClr val="000000"/>
                      </a:solidFill>
                      <a:latin typeface="Arial"/>
                    </a:rPr>
                    <a:t>(FUNDEB)
17,46%</a:t>
                  </a:r>
                </a:p>
              </cx:txPr>
              <cx:visibility seriesName="0" categoryName="1" value="1"/>
              <cx:separator>
</cx:separator>
            </cx:dataLabel>
            <cx:dataLabel idx="3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400"/>
                  </a:pPr>
                  <a:r>
                    <a:rPr lang="pt-BR" sz="1400" b="1" i="0" u="none" strike="noStrike" kern="1200" baseline="0">
                      <a:solidFill>
                        <a:srgbClr val="000000"/>
                      </a:solidFill>
                      <a:latin typeface="Arial"/>
                    </a:rPr>
                    <a:t>ISS
5,05%</a:t>
                  </a:r>
                </a:p>
              </cx:txPr>
              <cx:visibility seriesName="0" categoryName="1" value="1"/>
              <cx:separator>
</cx:separator>
            </cx:dataLabel>
            <cx:dataLabel idx="4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200"/>
                  </a:pPr>
                  <a:r>
                    <a:rPr lang="pt-BR" sz="1200" b="1" i="0" u="none" strike="noStrike" kern="1200" baseline="0">
                      <a:solidFill>
                        <a:srgbClr val="000000"/>
                      </a:solidFill>
                      <a:latin typeface="Arial"/>
                    </a:rPr>
                    <a:t>IPVA
6,74%</a:t>
                  </a:r>
                </a:p>
              </cx:txPr>
              <cx:visibility seriesName="0" categoryName="1" value="1"/>
              <cx:separator>
</cx:separator>
            </cx:dataLabel>
            <cx:dataLabel idx="5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800"/>
                  </a:pPr>
                  <a:r>
                    <a:rPr lang="pt-BR" sz="800" b="1" i="0" u="none" strike="noStrike" kern="1200" baseline="0">
                      <a:solidFill>
                        <a:srgbClr val="000000"/>
                      </a:solidFill>
                      <a:latin typeface="Arial"/>
                    </a:rPr>
                    <a:t>SAUDE - FEDERAL TRANSF RECURSOS
2,97%</a:t>
                  </a:r>
                </a:p>
              </cx:txPr>
              <cx:visibility seriesName="0" categoryName="1" value="1"/>
              <cx:separator>
</cx:separator>
            </cx:dataLabel>
            <cx:dataLabel idx="6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000"/>
                  </a:pPr>
                  <a:r>
                    <a:rPr lang="pt-BR" sz="1000" b="1" i="0" u="none" strike="noStrike" kern="1200" baseline="0">
                      <a:solidFill>
                        <a:srgbClr val="000000"/>
                      </a:solidFill>
                      <a:latin typeface="Arial"/>
                    </a:rPr>
                    <a:t>IPTU
1,59%</a:t>
                  </a:r>
                </a:p>
              </cx:txPr>
              <cx:visibility seriesName="0" categoryName="1" value="1"/>
              <cx:separator>
</cx:separator>
            </cx:dataLabel>
            <cx:dataLabel idx="7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800"/>
                  </a:pPr>
                  <a:r>
                    <a:rPr lang="pt-BR" sz="800" b="1" i="0" u="none" strike="noStrike" kern="1200" baseline="0">
                      <a:solidFill>
                        <a:srgbClr val="000000"/>
                      </a:solidFill>
                      <a:latin typeface="Arial"/>
                    </a:rPr>
                    <a:t>IMPOSTO DE RENDA
3,08%</a:t>
                  </a:r>
                </a:p>
              </cx:txPr>
              <cx:visibility seriesName="0" categoryName="1" value="1"/>
              <cx:separator>
</cx:separator>
            </cx:dataLabel>
            <cx:dataLabel idx="8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900"/>
                  </a:pPr>
                  <a:r>
                    <a:rPr lang="pt-BR" sz="900" b="1" i="0" u="none" strike="noStrike" kern="1200" baseline="0">
                      <a:solidFill>
                        <a:srgbClr val="000000"/>
                      </a:solidFill>
                      <a:latin typeface="Arial"/>
                    </a:rPr>
                    <a:t>RECEITA PATRIMONIAL(APLIC. FINANCEIRA)
2,96%</a:t>
                  </a:r>
                </a:p>
              </cx:txPr>
              <cx:visibility seriesName="0" categoryName="1" value="1"/>
              <cx:separator>
</cx:separator>
            </cx:dataLabel>
            <cx:dataLabel idx="9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900"/>
                  </a:pPr>
                  <a:r>
                    <a:rPr lang="pt-BR" sz="900" b="1" i="0" u="none" strike="noStrike" kern="1200" baseline="0">
                      <a:solidFill>
                        <a:srgbClr val="000000"/>
                      </a:solidFill>
                      <a:latin typeface="Arial"/>
                    </a:rPr>
                    <a:t>COSIP  (F.507)
2,14%</a:t>
                  </a:r>
                </a:p>
              </cx:txPr>
              <cx:visibility seriesName="0" categoryName="1" value="1"/>
              <cx:separator>
</cx:separator>
            </cx:dataLabel>
            <cx:dataLabel idx="10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200"/>
                  </a:pPr>
                  <a:r>
                    <a:rPr lang="pt-BR" sz="1200" b="1" i="0" u="none" strike="noStrike" kern="1200" baseline="0">
                      <a:solidFill>
                        <a:srgbClr val="000000"/>
                      </a:solidFill>
                      <a:latin typeface="Arial"/>
                    </a:rPr>
                    <a:t>OUTROS
7,85%</a:t>
                  </a:r>
                </a:p>
              </cx:txPr>
              <cx:visibility seriesName="0" categoryName="1" value="1"/>
              <cx:separator>
</cx:separator>
            </cx:dataLabel>
          </cx:dataLabels>
          <cx:dataId val="0"/>
          <cx:layoutPr/>
        </cx:series>
      </cx:plotAreaRegion>
    </cx:plotArea>
  </cx:chart>
</cx:chartSpace>
</file>

<file path=ppt/charts/chartEx5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Despesa!$P$26:$P$40</cx:f>
        <cx:lvl ptCount="15">
          <cx:pt idx="0">GABINETE</cx:pt>
          <cx:pt idx="1">PROCURADORIA</cx:pt>
          <cx:pt idx="2">PLANEJAMENTO</cx:pt>
          <cx:pt idx="3">ADMINISTRAÇÃO</cx:pt>
          <cx:pt idx="4">EDUCAÇÃO</cx:pt>
          <cx:pt idx="5">CULTURA E TURISMO</cx:pt>
          <cx:pt idx="6">ESPORTE E LAZER</cx:pt>
          <cx:pt idx="7">INDUSTRIA E COMERCIO</cx:pt>
          <cx:pt idx="8">AGRICULTURA</cx:pt>
          <cx:pt idx="9">SAUDE</cx:pt>
          <cx:pt idx="10">ASSISTENCIA SOCIAL</cx:pt>
          <cx:pt idx="11">SERVIÇOS URBANOS</cx:pt>
          <cx:pt idx="12">DESCONCENTRAÇÃO</cx:pt>
          <cx:pt idx="13">FAZENDA</cx:pt>
          <cx:pt idx="14">CONTROLE INTERNO</cx:pt>
        </cx:lvl>
      </cx:strDim>
      <cx:numDim type="size">
        <cx:f>Despesa!$U$26:$U$40</cx:f>
        <cx:lvl ptCount="15" formatCode="0,00%">
          <cx:pt idx="0">0.011371197630434907</cx:pt>
          <cx:pt idx="1">0.028538206640116356</cx:pt>
          <cx:pt idx="2">0.0035270059720507911</cx:pt>
          <cx:pt idx="3">0.038652641083996964</cx:pt>
          <cx:pt idx="4">0.3061073573921837</cx:pt>
          <cx:pt idx="5">0.011266554303434149</cx:pt>
          <cx:pt idx="6">0.0057988936187232075</cx:pt>
          <cx:pt idx="7">0.0072498144996303209</cx:pt>
          <cx:pt idx="8">0.041033932721729005</cx:pt>
          <cx:pt idx="9">0.31892691720233335</cx:pt>
          <cx:pt idx="10">0.021259552783640393</cx:pt>
          <cx:pt idx="11">0.10596689433348951</cx:pt>
          <cx:pt idx="12">0.01032655491729868</cx:pt>
          <cx:pt idx="13">0.088014796568014364</cx:pt>
          <cx:pt idx="14">0.0019596803329242551</cx:pt>
        </cx:lvl>
      </cx:numDim>
    </cx:data>
  </cx:chartData>
  <cx:chart>
    <cx:plotArea>
      <cx:plotAreaRegion>
        <cx:series layoutId="treemap" uniqueId="{5A2EE882-D4C9-40A9-9D5A-8C33C9A7A1FC}">
          <cx:spPr>
            <a:ln>
              <a:gradFill>
                <a:gsLst>
                  <a:gs pos="97000">
                    <a:schemeClr val="accent1">
                      <a:lumMod val="5000"/>
                      <a:lumOff val="95000"/>
                    </a:schemeClr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90446">
                    <a:schemeClr val="accent1">
                      <a:lumMod val="30000"/>
                      <a:lumOff val="70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95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cx:spPr>
          <cx:dataPt idx="6">
            <cx:spPr>
              <a:solidFill>
                <a:prstClr val="white"/>
              </a:solidFill>
            </cx:spPr>
          </cx:dataPt>
          <cx:dataPt idx="8">
            <cx:spPr>
              <a:solidFill>
                <a:prstClr val="white">
                  <a:lumMod val="85000"/>
                </a:prstClr>
              </a:solidFill>
            </cx:spPr>
          </cx:dataPt>
          <cx:dataPt idx="9">
            <cx:spPr>
              <a:solidFill>
                <a:srgbClr val="FF7C80"/>
              </a:solidFill>
            </cx:spPr>
          </cx:dataPt>
          <cx:dataPt idx="11">
            <cx:spPr>
              <a:solidFill>
                <a:srgbClr val="00FF00"/>
              </a:solidFill>
            </cx:spPr>
          </cx:dataPt>
          <cx:dataPt idx="13">
            <cx:spPr>
              <a:solidFill>
                <a:srgbClr val="FFFF00"/>
              </a:solidFill>
            </cx:spPr>
          </cx:dataPt>
          <cx:dataLabels pos="inEnd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050" b="1">
                    <a:solidFill>
                      <a:schemeClr val="tx1">
                        <a:lumMod val="85000"/>
                        <a:lumOff val="15000"/>
                      </a:schemeClr>
                    </a:solidFill>
                  </a:defRPr>
                </a:pPr>
                <a:endParaRPr lang="pt-BR" sz="1050" b="1" i="0" u="none" strike="noStrike" kern="120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/>
                </a:endParaRPr>
              </a:p>
            </cx:txPr>
            <cx:visibility seriesName="0" categoryName="1" value="1"/>
            <cx:separator>
</cx:separator>
            <cx:dataLabel idx="0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600"/>
                  </a:pPr>
                  <a:r>
                    <a:rPr lang="pt-BR" sz="600" b="0" i="0" u="none" strike="noStrike" kern="1200" baseline="0"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latin typeface="Calibri" panose="020F0502020204030204"/>
                    </a:rPr>
                    <a:t>GABINETE
1,14%</a:t>
                  </a:r>
                </a:p>
              </cx:txPr>
            </cx:dataLabel>
            <cx:dataLabel idx="1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900"/>
                  </a:pPr>
                  <a:r>
                    <a:rPr lang="pt-BR" sz="900" b="1" i="0" u="none" strike="noStrike" kern="1200" baseline="0"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latin typeface="Calibri" panose="020F0502020204030204"/>
                    </a:rPr>
                    <a:t>PROCURADORIA
2,85%</a:t>
                  </a:r>
                </a:p>
              </cx:txPr>
            </cx:dataLabel>
            <cx:dataLabel idx="2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400"/>
                  </a:pPr>
                  <a:r>
                    <a:rPr lang="pt-BR" sz="400" b="0" i="0" u="none" strike="noStrike" kern="1200" baseline="0"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latin typeface="Calibri" panose="020F0502020204030204"/>
                    </a:rPr>
                    <a:t>PLANEJAMENTO
0,35%</a:t>
                  </a:r>
                </a:p>
              </cx:txPr>
            </cx:dataLabel>
            <cx:dataLabel idx="3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900"/>
                  </a:pPr>
                  <a:r>
                    <a:rPr lang="pt-BR" sz="900" b="1" i="0" u="none" strike="noStrike" kern="1200" baseline="0"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latin typeface="Calibri" panose="020F0502020204030204"/>
                    </a:rPr>
                    <a:t>ADMINISTRAÇÃO
3,87%</a:t>
                  </a:r>
                </a:p>
              </cx:txPr>
            </cx:dataLabel>
            <cx:dataLabel idx="4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6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defRPr>
                  </a:pPr>
                  <a:r>
                    <a:rPr lang="pt-BR" sz="1600" b="1" i="0" u="none" strike="noStrike" kern="120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Calibri" panose="020F0502020204030204"/>
                    </a:rPr>
                    <a:t>EDUCAÇÃO
30,61%</a:t>
                  </a:r>
                </a:p>
              </cx:txPr>
            </cx:dataLabel>
            <cx:dataLabel idx="5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800"/>
                  </a:pPr>
                  <a:r>
                    <a:rPr lang="pt-BR" sz="800" b="0" i="0" u="none" strike="noStrike" kern="1200" baseline="0"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latin typeface="Calibri" panose="020F0502020204030204"/>
                    </a:rPr>
                    <a:t>CULTURA E TURISMO
1,13%</a:t>
                  </a:r>
                </a:p>
              </cx:txPr>
            </cx:dataLabel>
            <cx:dataLabel idx="6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500"/>
                  </a:pPr>
                  <a:r>
                    <a:rPr lang="pt-BR" sz="500" b="0" i="0" u="none" strike="noStrike" kern="1200" baseline="0"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latin typeface="Calibri" panose="020F0502020204030204"/>
                    </a:rPr>
                    <a:t>ESPORTE E LAZER
0,58%</a:t>
                  </a:r>
                </a:p>
              </cx:txPr>
            </cx:dataLabel>
            <cx:dataLabel idx="7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500"/>
                  </a:pPr>
                  <a:r>
                    <a:rPr lang="pt-BR" sz="500" b="0" i="0" u="none" strike="noStrike" kern="1200" baseline="0"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latin typeface="Calibri" panose="020F0502020204030204"/>
                    </a:rPr>
                    <a:t>INDUSTRIA E COMERCIO
0,72%</a:t>
                  </a:r>
                </a:p>
              </cx:txPr>
            </cx:dataLabel>
            <cx:dataLabel idx="8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defRPr>
                  </a:pPr>
                  <a:r>
                    <a:rPr lang="pt-BR" sz="900" b="1" i="0" u="none" strike="noStrike" kern="120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Calibri" panose="020F0502020204030204"/>
                    </a:rPr>
                    <a:t>AGRICULTURA
4,10%</a:t>
                  </a:r>
                </a:p>
              </cx:txPr>
            </cx:dataLabel>
            <cx:dataLabel idx="9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8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defRPr>
                  </a:pPr>
                  <a:r>
                    <a:rPr lang="pt-BR" sz="1800" b="1" i="0" u="none" strike="noStrike" kern="120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Calibri" panose="020F0502020204030204"/>
                    </a:rPr>
                    <a:t>SAUDE
31,89%</a:t>
                  </a:r>
                </a:p>
              </cx:txPr>
            </cx:dataLabel>
            <cx:dataLabel idx="10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700"/>
                  </a:pPr>
                  <a:r>
                    <a:rPr lang="pt-BR" sz="700" b="0" i="0" u="none" strike="noStrike" kern="1200" baseline="0"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latin typeface="Calibri" panose="020F0502020204030204"/>
                    </a:rPr>
                    <a:t>ASSISTENCIA SOCIAL
2,13%</a:t>
                  </a:r>
                </a:p>
              </cx:txPr>
            </cx:dataLabel>
            <cx:dataLabel idx="11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200" b="1"/>
                  </a:pPr>
                  <a:r>
                    <a:rPr lang="pt-BR" sz="1200" b="1" i="0" u="none" strike="noStrike" kern="1200" baseline="0"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latin typeface="Calibri" panose="020F0502020204030204"/>
                    </a:rPr>
                    <a:t>SERVIÇOS URBANOS
10,60%</a:t>
                  </a:r>
                </a:p>
              </cx:txPr>
            </cx:dataLabel>
            <cx:dataLabel idx="12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400"/>
                  </a:pPr>
                  <a:r>
                    <a:rPr lang="pt-BR" sz="400" b="0" i="0" u="none" strike="noStrike" kern="1200" baseline="0"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latin typeface="Calibri" panose="020F0502020204030204"/>
                    </a:rPr>
                    <a:t>DESCONCENTRAÇÃO
1,03%</a:t>
                  </a:r>
                </a:p>
              </cx:txPr>
            </cx:dataLabel>
            <cx:dataLabel idx="13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200" b="1"/>
                  </a:pPr>
                  <a:r>
                    <a:rPr lang="pt-BR" sz="1200" b="1" i="0" u="none" strike="noStrike" kern="1200" baseline="0"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latin typeface="Calibri" panose="020F0502020204030204"/>
                    </a:rPr>
                    <a:t>FAZENDA
8,80%</a:t>
                  </a:r>
                </a:p>
              </cx:txPr>
            </cx:dataLabel>
            <cx:dataLabel idx="14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500"/>
                  </a:pPr>
                  <a:r>
                    <a:rPr lang="pt-BR" sz="500" b="0" i="0" u="none" strike="noStrike" kern="1200" baseline="0"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latin typeface="Calibri" panose="020F0502020204030204"/>
                    </a:rPr>
                    <a:t>CONTROLE INTERNO
0,20%</a:t>
                  </a:r>
                </a:p>
              </cx:txPr>
            </cx:dataLabel>
          </cx:dataLabels>
          <cx:dataId val="0"/>
          <cx:layoutPr>
            <cx:parentLabelLayout val="banner"/>
          </cx:layoutPr>
        </cx:series>
      </cx:plotAreaRegion>
    </cx:plotArea>
  </cx:chart>
  <cx:spPr>
    <a:effectLst>
      <a:glow rad="63500">
        <a:schemeClr val="bg1">
          <a:alpha val="0"/>
        </a:schemeClr>
      </a:glow>
    </a:effectLst>
  </cx:spPr>
  <cx:clrMapOvr bg1="lt1" tx1="dk1" bg2="lt2" tx2="dk2" accent1="accent1" accent2="accent2" accent3="accent3" accent4="accent4" accent5="accent5" accent6="accent6" hlink="hlink" folHlink="folHlink"/>
</cx:chartSpace>
</file>

<file path=ppt/charts/chartEx6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Despesa!$P$46:$P$60</cx:f>
        <cx:lvl ptCount="15">
          <cx:pt idx="0">GABINETE</cx:pt>
          <cx:pt idx="1">PROCURADORIA</cx:pt>
          <cx:pt idx="2">PLANEJAMENTO</cx:pt>
          <cx:pt idx="3">ADMINISTRAÇÃO</cx:pt>
          <cx:pt idx="4">EDUCAÇÃO</cx:pt>
          <cx:pt idx="5">CULTURA E TURISMO</cx:pt>
          <cx:pt idx="6">ESPORTE E LAZER</cx:pt>
          <cx:pt idx="7">INDUSTRIA E COMERCIO</cx:pt>
          <cx:pt idx="8">AGRICULTURA</cx:pt>
          <cx:pt idx="9">SAUDE</cx:pt>
          <cx:pt idx="10">ASSISTENCIA SOCIAL</cx:pt>
          <cx:pt idx="11">SERVIÇOS URBANOS</cx:pt>
          <cx:pt idx="12">DESCONCENTRAÇÃO</cx:pt>
          <cx:pt idx="13">FAZENDA</cx:pt>
          <cx:pt idx="14">CONTROLE INTERNO</cx:pt>
        </cx:lvl>
      </cx:strDim>
      <cx:numDim type="size">
        <cx:f>Despesa!$U$46:$U$60</cx:f>
        <cx:lvl ptCount="15" formatCode="0,00%">
          <cx:pt idx="0">0.02372729970321602</cx:pt>
          <cx:pt idx="1">0.058893361397888075</cx:pt>
          <cx:pt idx="2">0.0074418572181869837</cx:pt>
          <cx:pt idx="3">0.081526596334502155</cx:pt>
          <cx:pt idx="4">0.03067717582881219</cx:pt>
          <cx:pt idx="5">0.020553047511713801</cx:pt>
          <cx:pt idx="6">0.012235459388491301</cx:pt>
          <cx:pt idx="7">0.015296850867882118</cx:pt>
          <cx:pt idx="8">0.065744012417217057</cx:pt>
          <cx:pt idx="9">0.25368473303930722</cx:pt>
          <cx:pt idx="10">0.042587086737263712</cx:pt>
          <cx:pt idx="11">0.19815430711893731</cx:pt>
          <cx:pt idx="12">0.021788663772978945</cx:pt>
          <cx:pt idx="13">0.16355469282653431</cx:pt>
          <cx:pt idx="14">0.0041348558370690007</cx:pt>
        </cx:lvl>
      </cx:numDim>
    </cx:data>
  </cx:chartData>
  <cx:chart>
    <cx:plotArea>
      <cx:plotAreaRegion>
        <cx:series layoutId="treemap" uniqueId="{6E134B70-6019-4F33-A8B5-5BAF0145C3DE}">
          <cx:dataPt idx="1">
            <cx:spPr>
              <a:solidFill>
                <a:srgbClr val="FFFFFF">
                  <a:lumMod val="85000"/>
                </a:srgbClr>
              </a:solidFill>
            </cx:spPr>
          </cx:dataPt>
          <cx:dataPt idx="4">
            <cx:spPr>
              <a:solidFill>
                <a:srgbClr val="FF7C80"/>
              </a:solidFill>
            </cx:spPr>
          </cx:dataPt>
          <cx:dataPt idx="7">
            <cx:spPr>
              <a:solidFill>
                <a:srgbClr val="0097A7">
                  <a:lumMod val="60000"/>
                  <a:lumOff val="40000"/>
                </a:srgbClr>
              </a:solidFill>
            </cx:spPr>
          </cx:dataPt>
          <cx:dataPt idx="8">
            <cx:spPr>
              <a:solidFill>
                <a:srgbClr val="EEFF41">
                  <a:lumMod val="75000"/>
                </a:srgbClr>
              </a:solidFill>
            </cx:spPr>
          </cx:dataPt>
          <cx:dataPt idx="9">
            <cx:spPr>
              <a:solidFill>
                <a:srgbClr val="4285F4">
                  <a:lumMod val="60000"/>
                  <a:lumOff val="40000"/>
                </a:srgbClr>
              </a:solidFill>
            </cx:spPr>
          </cx:dataPt>
          <cx:dataPt idx="10">
            <cx:spPr>
              <a:solidFill>
                <a:srgbClr val="00FF00"/>
              </a:solidFill>
            </cx:spPr>
          </cx:dataPt>
          <cx:dataPt idx="13">
            <cx:spPr>
              <a:solidFill>
                <a:srgbClr val="FFFFFF">
                  <a:lumMod val="75000"/>
                </a:srgbClr>
              </a:solidFill>
            </cx:spPr>
          </cx:dataPt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 b="1"/>
                </a:pPr>
                <a:endParaRPr lang="pt-BR" sz="1200" b="1" i="0" u="none" strike="noStrike" kern="1200" baseline="0">
                  <a:solidFill>
                    <a:srgbClr val="000000"/>
                  </a:solidFill>
                  <a:latin typeface="Arial"/>
                </a:endParaRPr>
              </a:p>
            </cx:txPr>
            <cx:visibility seriesName="0" categoryName="1" value="1"/>
            <cx:separator>
</cx:separator>
            <cx:dataLabel idx="0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100"/>
                  </a:pPr>
                  <a:r>
                    <a:rPr lang="pt-BR" sz="1100" b="1" i="0" u="none" strike="noStrike" kern="1200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GABINETE
2,37%</a:t>
                  </a:r>
                </a:p>
              </cx:txPr>
            </cx:dataLabel>
            <cx:dataLabel idx="1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100"/>
                  </a:pPr>
                  <a:r>
                    <a:rPr lang="pt-BR" sz="1100" b="1" i="0" u="none" strike="noStrike" kern="1200" baseline="0">
                      <a:solidFill>
                        <a:srgbClr val="000000"/>
                      </a:solidFill>
                      <a:latin typeface="Arial"/>
                    </a:rPr>
                    <a:t>PROCURADORIA
5,89%</a:t>
                  </a:r>
                </a:p>
              </cx:txPr>
            </cx:dataLabel>
            <cx:dataLabel idx="2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700"/>
                  </a:pPr>
                  <a:r>
                    <a:rPr lang="pt-BR" sz="700" b="0" i="0" u="none" strike="noStrike" kern="1200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PLANEJAMENTO
0,74%</a:t>
                  </a:r>
                </a:p>
              </cx:txPr>
            </cx:dataLabel>
            <cx:dataLabel idx="3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400"/>
                  </a:pPr>
                  <a:r>
                    <a:rPr lang="pt-BR" sz="1400" b="1" i="0" u="none" strike="noStrike" kern="1200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ADMINISTRAÇÃO
8,15%</a:t>
                  </a:r>
                </a:p>
              </cx:txPr>
            </cx:dataLabel>
            <cx:dataLabel idx="4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100"/>
                  </a:pPr>
                  <a:r>
                    <a:rPr lang="pt-BR" sz="1100" b="1" i="0" u="none" strike="noStrike" kern="1200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EDUCAÇÃO
3,07%</a:t>
                  </a:r>
                </a:p>
              </cx:txPr>
            </cx:dataLabel>
            <cx:dataLabel idx="5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000"/>
                  </a:pPr>
                  <a:r>
                    <a:rPr lang="pt-BR" sz="1000" b="1" i="0" u="none" strike="noStrike" kern="1200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CULTURA E TURISMO
2,06%</a:t>
                  </a:r>
                </a:p>
              </cx:txPr>
            </cx:dataLabel>
            <cx:dataLabel idx="6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800"/>
                  </a:pPr>
                  <a:r>
                    <a:rPr lang="pt-BR" sz="800" b="0" i="0" u="none" strike="noStrike" kern="1200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ESPORTE E LAZER
1,22%</a:t>
                  </a:r>
                </a:p>
              </cx:txPr>
            </cx:dataLabel>
            <cx:dataLabel idx="7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500"/>
                  </a:pPr>
                  <a:r>
                    <a:rPr lang="pt-BR" sz="500" b="0" i="0" u="none" strike="noStrike" kern="1200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INDUSTRIA E COMERCIO
1,53%</a:t>
                  </a:r>
                </a:p>
              </cx:txPr>
            </cx:dataLabel>
            <cx:dataLabel idx="8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100"/>
                  </a:pPr>
                  <a:r>
                    <a:rPr lang="pt-BR" sz="1100" b="1" i="0" u="none" strike="noStrike" kern="1200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AGRICULTURA
6,57%</a:t>
                  </a:r>
                </a:p>
              </cx:txPr>
            </cx:dataLabel>
            <cx:dataLabel idx="10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100"/>
                  </a:pPr>
                  <a:r>
                    <a:rPr lang="pt-BR" sz="1100" b="1" i="0" u="none" strike="noStrike" kern="1200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ASSISTENCIA SOCIAL
4,26%</a:t>
                  </a:r>
                </a:p>
              </cx:txPr>
            </cx:dataLabel>
            <cx:dataLabel idx="12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800"/>
                  </a:pPr>
                  <a:r>
                    <a:rPr lang="pt-BR" sz="800" b="1" i="0" u="none" strike="noStrike" kern="1200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DESCONCENTRAÇÃO
2,18%</a:t>
                  </a:r>
                </a:p>
              </cx:txPr>
            </cx:dataLabel>
            <cx:dataLabel idx="14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600"/>
                  </a:pPr>
                  <a:r>
                    <a:rPr lang="pt-BR" sz="600" b="0" i="0" u="none" strike="noStrike" kern="1200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CONTROLE INTERNO
0,41%</a:t>
                  </a:r>
                </a:p>
              </cx:txPr>
            </cx:dataLabel>
          </cx:dataLabels>
          <cx:dataId val="0"/>
          <cx:layoutPr/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413">
  <cs:axisTitle>
    <cs:lnRef idx="0"/>
    <cs:fillRef idx="0"/>
    <cs:effectRef idx="0"/>
    <cs:fontRef idx="minor">
      <a:schemeClr val="tx2"/>
    </cs:fontRef>
    <cs:spPr>
      <a:solidFill>
        <a:schemeClr val="bg1">
          <a:lumMod val="65000"/>
        </a:schemeClr>
      </a:solidFill>
      <a:ln>
        <a:solidFill>
          <a:schemeClr val="bg1"/>
        </a:solidFill>
      </a:ln>
    </cs:spPr>
    <cs:defRPr sz="1197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2"/>
    </cs:fontRef>
    <cs:spPr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  <a:ln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2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2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2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2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2"/>
    </cs:fontRef>
    <cs:defRPr sz="1197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2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2"/>
    </cs:fontRef>
    <cs:defRPr sz="2128" b="1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hyperlink" Target="http://www.planalto.gov.br/ccivil_03/Constituicao/Constituicao.htm" TargetMode="Externa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planalto.gov.br/ccivil_03/Constituicao/Constituicao.htm" TargetMode="External"/><Relationship Id="rId1" Type="http://schemas.openxmlformats.org/officeDocument/2006/relationships/image" Target="../media/image4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393894-7B91-4F44-BE94-9646C76686A8}" type="doc">
      <dgm:prSet loTypeId="urn:microsoft.com/office/officeart/2005/8/layout/h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A9E8347F-68D1-4820-8AC5-FAC9259970EC}">
      <dgm:prSet phldrT="[Texto]" custT="1"/>
      <dgm:spPr/>
      <dgm:t>
        <a:bodyPr/>
        <a:lstStyle/>
        <a:p>
          <a:pPr>
            <a:buClr>
              <a:schemeClr val="accent2"/>
            </a:buClr>
            <a:buSzPts val="2195"/>
            <a:buFont typeface="Montserrat"/>
            <a:buChar char="❖"/>
          </a:pPr>
          <a:r>
            <a:rPr lang="pt-BR" sz="1800" b="1">
              <a:latin typeface="Montserrat"/>
              <a:ea typeface="Montserrat"/>
              <a:cs typeface="Montserrat"/>
              <a:sym typeface="Montserrat"/>
            </a:rPr>
            <a:t>(LRF)</a:t>
          </a:r>
        </a:p>
        <a:p>
          <a:pPr>
            <a:buClr>
              <a:schemeClr val="accent2"/>
            </a:buClr>
            <a:buSzPts val="2195"/>
            <a:buFont typeface="Montserrat"/>
            <a:buChar char="❖"/>
          </a:pPr>
          <a:endParaRPr lang="pt-BR" sz="1800" b="1" dirty="0"/>
        </a:p>
      </dgm:t>
    </dgm:pt>
    <dgm:pt modelId="{92699ED4-5AB3-4B7E-84DC-5BF8E54BF2A0}" type="parTrans" cxnId="{0CD1CF88-1176-42D3-ADFB-CE38CF3A91D3}">
      <dgm:prSet/>
      <dgm:spPr/>
      <dgm:t>
        <a:bodyPr/>
        <a:lstStyle/>
        <a:p>
          <a:endParaRPr lang="pt-BR"/>
        </a:p>
      </dgm:t>
    </dgm:pt>
    <dgm:pt modelId="{92E628BB-2965-4B0B-A680-7734918D8723}" type="sibTrans" cxnId="{0CD1CF88-1176-42D3-ADFB-CE38CF3A91D3}">
      <dgm:prSet/>
      <dgm:spPr/>
      <dgm:t>
        <a:bodyPr/>
        <a:lstStyle/>
        <a:p>
          <a:endParaRPr lang="pt-BR"/>
        </a:p>
      </dgm:t>
    </dgm:pt>
    <dgm:pt modelId="{BE92D575-B135-46EE-8A44-A2D5A0A53D81}">
      <dgm:prSet phldrT="[Texto]"/>
      <dgm:spPr/>
      <dgm:t>
        <a:bodyPr/>
        <a:lstStyle/>
        <a:p>
          <a:r>
            <a:rPr lang="pt-BR" sz="1100">
              <a:latin typeface="Montserrat"/>
              <a:ea typeface="Montserrat"/>
              <a:cs typeface="Montserrat"/>
              <a:sym typeface="Montserrat"/>
            </a:rPr>
            <a:t>Lei Complementar 101/2000</a:t>
          </a:r>
          <a:endParaRPr lang="pt-BR" sz="1100" dirty="0"/>
        </a:p>
      </dgm:t>
    </dgm:pt>
    <dgm:pt modelId="{0D5AC08C-098A-4917-8FFF-8646C986705C}" type="parTrans" cxnId="{972A42AD-6580-40E5-99B3-68D9C25B68E9}">
      <dgm:prSet/>
      <dgm:spPr/>
      <dgm:t>
        <a:bodyPr/>
        <a:lstStyle/>
        <a:p>
          <a:endParaRPr lang="pt-BR"/>
        </a:p>
      </dgm:t>
    </dgm:pt>
    <dgm:pt modelId="{2A7DB236-B2B3-4443-A18D-2849323234EC}" type="sibTrans" cxnId="{972A42AD-6580-40E5-99B3-68D9C25B68E9}">
      <dgm:prSet/>
      <dgm:spPr/>
      <dgm:t>
        <a:bodyPr/>
        <a:lstStyle/>
        <a:p>
          <a:endParaRPr lang="pt-BR"/>
        </a:p>
      </dgm:t>
    </dgm:pt>
    <dgm:pt modelId="{49F68081-A6CA-4726-8060-214A5BE518DC}">
      <dgm:prSet phldrT="[Texto]" custT="1"/>
      <dgm:spPr/>
      <dgm:t>
        <a:bodyPr/>
        <a:lstStyle/>
        <a:p>
          <a:pPr>
            <a:buClr>
              <a:schemeClr val="accent2"/>
            </a:buClr>
            <a:buSzPts val="2195"/>
            <a:buFont typeface="Montserrat"/>
            <a:buChar char="❖"/>
          </a:pPr>
          <a:r>
            <a:rPr lang="pt-BR" sz="1800" b="1">
              <a:latin typeface="Montserrat"/>
              <a:ea typeface="Montserrat"/>
              <a:cs typeface="Montserrat"/>
              <a:sym typeface="Montserrat"/>
            </a:rPr>
            <a:t>(PPA)</a:t>
          </a:r>
        </a:p>
        <a:p>
          <a:pPr>
            <a:buClr>
              <a:schemeClr val="accent2"/>
            </a:buClr>
            <a:buSzPts val="2195"/>
            <a:buFont typeface="Montserrat"/>
            <a:buChar char="❖"/>
          </a:pPr>
          <a:endParaRPr lang="pt-BR" sz="1800" b="1" dirty="0"/>
        </a:p>
      </dgm:t>
    </dgm:pt>
    <dgm:pt modelId="{7DAA1310-AC10-4FCD-B5B0-6862C65E95C6}" type="parTrans" cxnId="{05A5915B-8421-4822-9DA3-1AE0A731D68F}">
      <dgm:prSet/>
      <dgm:spPr/>
      <dgm:t>
        <a:bodyPr/>
        <a:lstStyle/>
        <a:p>
          <a:endParaRPr lang="pt-BR"/>
        </a:p>
      </dgm:t>
    </dgm:pt>
    <dgm:pt modelId="{5756B732-EE63-4665-9346-8C24A06450E1}" type="sibTrans" cxnId="{05A5915B-8421-4822-9DA3-1AE0A731D68F}">
      <dgm:prSet/>
      <dgm:spPr/>
      <dgm:t>
        <a:bodyPr/>
        <a:lstStyle/>
        <a:p>
          <a:endParaRPr lang="pt-BR"/>
        </a:p>
      </dgm:t>
    </dgm:pt>
    <dgm:pt modelId="{F66EF70B-6D9F-4A44-BD26-DEE7568D8664}">
      <dgm:prSet phldrT="[Texto]"/>
      <dgm:spPr/>
      <dgm:t>
        <a:bodyPr/>
        <a:lstStyle/>
        <a:p>
          <a:r>
            <a:rPr lang="pt-BR" sz="1100">
              <a:latin typeface="Montserrat"/>
              <a:ea typeface="Montserrat"/>
              <a:cs typeface="Montserrat"/>
              <a:sym typeface="Montserrat"/>
            </a:rPr>
            <a:t>Lei Municipal 3.180/2021</a:t>
          </a:r>
          <a:endParaRPr lang="pt-BR" sz="1100" dirty="0"/>
        </a:p>
      </dgm:t>
    </dgm:pt>
    <dgm:pt modelId="{F28C2305-3ED5-41AD-92AC-5F27D2C5E527}" type="parTrans" cxnId="{F9F38E0C-1080-4C8E-BA80-713100CEDE9D}">
      <dgm:prSet/>
      <dgm:spPr/>
      <dgm:t>
        <a:bodyPr/>
        <a:lstStyle/>
        <a:p>
          <a:endParaRPr lang="pt-BR"/>
        </a:p>
      </dgm:t>
    </dgm:pt>
    <dgm:pt modelId="{16D1832D-E2DA-4043-BC6F-1DE0A7693CDE}" type="sibTrans" cxnId="{F9F38E0C-1080-4C8E-BA80-713100CEDE9D}">
      <dgm:prSet/>
      <dgm:spPr/>
      <dgm:t>
        <a:bodyPr/>
        <a:lstStyle/>
        <a:p>
          <a:endParaRPr lang="pt-BR"/>
        </a:p>
      </dgm:t>
    </dgm:pt>
    <dgm:pt modelId="{529B9EF0-1610-4E7F-A565-9000F4E9835C}">
      <dgm:prSet phldrT="[Texto]" custT="1"/>
      <dgm:spPr/>
      <dgm:t>
        <a:bodyPr/>
        <a:lstStyle/>
        <a:p>
          <a:r>
            <a:rPr lang="pt-BR" sz="1800" b="1">
              <a:latin typeface="Montserrat"/>
              <a:ea typeface="Montserrat"/>
              <a:cs typeface="Montserrat"/>
              <a:sym typeface="Montserrat"/>
            </a:rPr>
            <a:t>(LDO)</a:t>
          </a:r>
        </a:p>
        <a:p>
          <a:endParaRPr lang="pt-BR" sz="1800" b="1" dirty="0"/>
        </a:p>
      </dgm:t>
    </dgm:pt>
    <dgm:pt modelId="{52BB9810-799C-4AE9-B6E5-183865D32635}" type="parTrans" cxnId="{EE59E294-F59A-416C-BC0D-C07ED05BD1E6}">
      <dgm:prSet/>
      <dgm:spPr/>
      <dgm:t>
        <a:bodyPr/>
        <a:lstStyle/>
        <a:p>
          <a:endParaRPr lang="pt-BR"/>
        </a:p>
      </dgm:t>
    </dgm:pt>
    <dgm:pt modelId="{3435A097-B1AC-4FFE-99F3-BE11FC1E7A84}" type="sibTrans" cxnId="{EE59E294-F59A-416C-BC0D-C07ED05BD1E6}">
      <dgm:prSet/>
      <dgm:spPr/>
      <dgm:t>
        <a:bodyPr/>
        <a:lstStyle/>
        <a:p>
          <a:endParaRPr lang="pt-BR"/>
        </a:p>
      </dgm:t>
    </dgm:pt>
    <dgm:pt modelId="{ED94C745-1985-473E-9418-C1F92897D276}">
      <dgm:prSet phldrT="[Texto]"/>
      <dgm:spPr/>
      <dgm:t>
        <a:bodyPr/>
        <a:lstStyle/>
        <a:p>
          <a:r>
            <a:rPr lang="pt-BR" sz="1100" dirty="0">
              <a:latin typeface="Montserrat"/>
              <a:ea typeface="Montserrat"/>
              <a:cs typeface="Montserrat"/>
              <a:sym typeface="Montserrat"/>
            </a:rPr>
            <a:t>Lei Municipal 3.385/2024</a:t>
          </a:r>
          <a:endParaRPr lang="pt-BR" sz="1100" dirty="0"/>
        </a:p>
      </dgm:t>
    </dgm:pt>
    <dgm:pt modelId="{9CE7099D-CC63-4B09-A51A-8B837FC739E7}" type="parTrans" cxnId="{99FB8EB7-658A-4677-B4C9-F4CF6D85AD9C}">
      <dgm:prSet/>
      <dgm:spPr/>
      <dgm:t>
        <a:bodyPr/>
        <a:lstStyle/>
        <a:p>
          <a:endParaRPr lang="pt-BR"/>
        </a:p>
      </dgm:t>
    </dgm:pt>
    <dgm:pt modelId="{F6F6E33F-0933-4E2D-8273-BA4DE34789D0}" type="sibTrans" cxnId="{99FB8EB7-658A-4677-B4C9-F4CF6D85AD9C}">
      <dgm:prSet/>
      <dgm:spPr/>
      <dgm:t>
        <a:bodyPr/>
        <a:lstStyle/>
        <a:p>
          <a:endParaRPr lang="pt-BR"/>
        </a:p>
      </dgm:t>
    </dgm:pt>
    <dgm:pt modelId="{9545F16C-5A1D-49E6-9336-24AE8B53853A}">
      <dgm:prSet phldrT="[Texto]" custT="1"/>
      <dgm:spPr/>
      <dgm:t>
        <a:bodyPr/>
        <a:lstStyle/>
        <a:p>
          <a:pPr>
            <a:buClr>
              <a:schemeClr val="accent2"/>
            </a:buClr>
            <a:buSzPts val="2195"/>
            <a:buFont typeface="Montserrat"/>
            <a:buChar char="❖"/>
          </a:pPr>
          <a:r>
            <a:rPr lang="pt-BR" sz="1800" b="1" dirty="0">
              <a:latin typeface="Montserrat"/>
              <a:ea typeface="Montserrat"/>
              <a:cs typeface="Montserrat"/>
              <a:sym typeface="Montserrat"/>
            </a:rPr>
            <a:t>(LOA)</a:t>
          </a:r>
        </a:p>
        <a:p>
          <a:pPr>
            <a:buClr>
              <a:schemeClr val="accent2"/>
            </a:buClr>
            <a:buSzPts val="2195"/>
            <a:buFont typeface="Montserrat"/>
            <a:buChar char="❖"/>
          </a:pPr>
          <a:endParaRPr lang="pt-BR" sz="1800" b="1" dirty="0"/>
        </a:p>
      </dgm:t>
    </dgm:pt>
    <dgm:pt modelId="{9BEF1C65-F27D-46AF-ADDA-CCDB8DEA2C73}" type="parTrans" cxnId="{4B6088B7-E58F-46F4-9490-23F584AC3B2A}">
      <dgm:prSet/>
      <dgm:spPr/>
      <dgm:t>
        <a:bodyPr/>
        <a:lstStyle/>
        <a:p>
          <a:endParaRPr lang="pt-BR"/>
        </a:p>
      </dgm:t>
    </dgm:pt>
    <dgm:pt modelId="{D3E3EE02-D1F4-4A15-ACBD-8D12D03364C9}" type="sibTrans" cxnId="{4B6088B7-E58F-46F4-9490-23F584AC3B2A}">
      <dgm:prSet/>
      <dgm:spPr/>
      <dgm:t>
        <a:bodyPr/>
        <a:lstStyle/>
        <a:p>
          <a:endParaRPr lang="pt-BR"/>
        </a:p>
      </dgm:t>
    </dgm:pt>
    <dgm:pt modelId="{9414E69B-EF19-4578-B26F-A2E9965AF78B}">
      <dgm:prSet phldrT="[Texto]" custLinFactNeighborX="-20201"/>
      <dgm:spPr/>
      <dgm:t>
        <a:bodyPr/>
        <a:lstStyle/>
        <a:p>
          <a:r>
            <a:rPr lang="pt-BR" sz="1100" dirty="0">
              <a:latin typeface="Montserrat"/>
              <a:ea typeface="Montserrat"/>
              <a:cs typeface="Montserrat"/>
              <a:sym typeface="Montserrat"/>
            </a:rPr>
            <a:t>Lei Municipal 3.421/2024</a:t>
          </a:r>
          <a:endParaRPr lang="pt-BR" sz="1100" dirty="0"/>
        </a:p>
      </dgm:t>
    </dgm:pt>
    <dgm:pt modelId="{64A58438-E616-4C5E-A7AE-50A8F38681D2}" type="parTrans" cxnId="{C4F6EAC9-F039-4349-8CC4-3B74137A490A}">
      <dgm:prSet/>
      <dgm:spPr/>
      <dgm:t>
        <a:bodyPr/>
        <a:lstStyle/>
        <a:p>
          <a:endParaRPr lang="pt-BR"/>
        </a:p>
      </dgm:t>
    </dgm:pt>
    <dgm:pt modelId="{D924A2AA-E0BB-4352-9C0F-B0A487259841}" type="sibTrans" cxnId="{C4F6EAC9-F039-4349-8CC4-3B74137A490A}">
      <dgm:prSet/>
      <dgm:spPr/>
      <dgm:t>
        <a:bodyPr/>
        <a:lstStyle/>
        <a:p>
          <a:endParaRPr lang="pt-BR"/>
        </a:p>
      </dgm:t>
    </dgm:pt>
    <dgm:pt modelId="{7B5830EB-C529-4B81-9D19-D1BF2AA4B022}" type="pres">
      <dgm:prSet presAssocID="{D6393894-7B91-4F44-BE94-9646C76686A8}" presName="Name0" presStyleCnt="0">
        <dgm:presLayoutVars>
          <dgm:dir/>
          <dgm:resizeHandles val="exact"/>
        </dgm:presLayoutVars>
      </dgm:prSet>
      <dgm:spPr/>
    </dgm:pt>
    <dgm:pt modelId="{6F8643FC-BF5D-4BE0-A487-33C20749D187}" type="pres">
      <dgm:prSet presAssocID="{A9E8347F-68D1-4820-8AC5-FAC9259970EC}" presName="node" presStyleLbl="node1" presStyleIdx="0" presStyleCnt="4">
        <dgm:presLayoutVars>
          <dgm:bulletEnabled val="1"/>
        </dgm:presLayoutVars>
      </dgm:prSet>
      <dgm:spPr/>
    </dgm:pt>
    <dgm:pt modelId="{112B0DE0-A672-4B5B-A4AE-0CB913FFBF80}" type="pres">
      <dgm:prSet presAssocID="{92E628BB-2965-4B0B-A680-7734918D8723}" presName="sibTrans" presStyleCnt="0"/>
      <dgm:spPr/>
    </dgm:pt>
    <dgm:pt modelId="{A32B9EB7-5021-4277-B135-2E53B87E0B08}" type="pres">
      <dgm:prSet presAssocID="{49F68081-A6CA-4726-8060-214A5BE518DC}" presName="node" presStyleLbl="node1" presStyleIdx="1" presStyleCnt="4">
        <dgm:presLayoutVars>
          <dgm:bulletEnabled val="1"/>
        </dgm:presLayoutVars>
      </dgm:prSet>
      <dgm:spPr/>
    </dgm:pt>
    <dgm:pt modelId="{2AF9811B-B208-43CE-9F19-8FF87BB9E1EB}" type="pres">
      <dgm:prSet presAssocID="{5756B732-EE63-4665-9346-8C24A06450E1}" presName="sibTrans" presStyleCnt="0"/>
      <dgm:spPr/>
    </dgm:pt>
    <dgm:pt modelId="{63684E09-0611-458C-9695-79A0BE0499BA}" type="pres">
      <dgm:prSet presAssocID="{529B9EF0-1610-4E7F-A565-9000F4E9835C}" presName="node" presStyleLbl="node1" presStyleIdx="2" presStyleCnt="4">
        <dgm:presLayoutVars>
          <dgm:bulletEnabled val="1"/>
        </dgm:presLayoutVars>
      </dgm:prSet>
      <dgm:spPr/>
    </dgm:pt>
    <dgm:pt modelId="{3D284D3A-3B6D-4559-9EF7-EB036862717E}" type="pres">
      <dgm:prSet presAssocID="{3435A097-B1AC-4FFE-99F3-BE11FC1E7A84}" presName="sibTrans" presStyleCnt="0"/>
      <dgm:spPr/>
    </dgm:pt>
    <dgm:pt modelId="{2E9CE418-A907-4561-99AD-A9AE2CE8BD63}" type="pres">
      <dgm:prSet presAssocID="{9545F16C-5A1D-49E6-9336-24AE8B53853A}" presName="node" presStyleLbl="node1" presStyleIdx="3" presStyleCnt="4" custLinFactNeighborX="-20201">
        <dgm:presLayoutVars>
          <dgm:bulletEnabled val="1"/>
        </dgm:presLayoutVars>
      </dgm:prSet>
      <dgm:spPr/>
    </dgm:pt>
  </dgm:ptLst>
  <dgm:cxnLst>
    <dgm:cxn modelId="{F9F38E0C-1080-4C8E-BA80-713100CEDE9D}" srcId="{49F68081-A6CA-4726-8060-214A5BE518DC}" destId="{F66EF70B-6D9F-4A44-BD26-DEE7568D8664}" srcOrd="0" destOrd="0" parTransId="{F28C2305-3ED5-41AD-92AC-5F27D2C5E527}" sibTransId="{16D1832D-E2DA-4043-BC6F-1DE0A7693CDE}"/>
    <dgm:cxn modelId="{088B9D29-9392-4CC2-BE67-37250856C0BA}" type="presOf" srcId="{9545F16C-5A1D-49E6-9336-24AE8B53853A}" destId="{2E9CE418-A907-4561-99AD-A9AE2CE8BD63}" srcOrd="0" destOrd="0" presId="urn:microsoft.com/office/officeart/2005/8/layout/hList6"/>
    <dgm:cxn modelId="{5971AD30-C315-459A-BCF8-027D8BAFC8EA}" type="presOf" srcId="{49F68081-A6CA-4726-8060-214A5BE518DC}" destId="{A32B9EB7-5021-4277-B135-2E53B87E0B08}" srcOrd="0" destOrd="0" presId="urn:microsoft.com/office/officeart/2005/8/layout/hList6"/>
    <dgm:cxn modelId="{73D99A36-C4C1-46EC-9C43-A9CC6CAB27DD}" type="presOf" srcId="{529B9EF0-1610-4E7F-A565-9000F4E9835C}" destId="{63684E09-0611-458C-9695-79A0BE0499BA}" srcOrd="0" destOrd="0" presId="urn:microsoft.com/office/officeart/2005/8/layout/hList6"/>
    <dgm:cxn modelId="{87E06B3C-64FC-4ACB-BDB5-580C0C77FF54}" type="presOf" srcId="{9414E69B-EF19-4578-B26F-A2E9965AF78B}" destId="{2E9CE418-A907-4561-99AD-A9AE2CE8BD63}" srcOrd="0" destOrd="1" presId="urn:microsoft.com/office/officeart/2005/8/layout/hList6"/>
    <dgm:cxn modelId="{05A5915B-8421-4822-9DA3-1AE0A731D68F}" srcId="{D6393894-7B91-4F44-BE94-9646C76686A8}" destId="{49F68081-A6CA-4726-8060-214A5BE518DC}" srcOrd="1" destOrd="0" parTransId="{7DAA1310-AC10-4FCD-B5B0-6862C65E95C6}" sibTransId="{5756B732-EE63-4665-9346-8C24A06450E1}"/>
    <dgm:cxn modelId="{6A209370-034B-466F-AA97-3C79C1590694}" type="presOf" srcId="{F66EF70B-6D9F-4A44-BD26-DEE7568D8664}" destId="{A32B9EB7-5021-4277-B135-2E53B87E0B08}" srcOrd="0" destOrd="1" presId="urn:microsoft.com/office/officeart/2005/8/layout/hList6"/>
    <dgm:cxn modelId="{89483654-4D5E-4830-A20B-54E11ADEF27F}" type="presOf" srcId="{ED94C745-1985-473E-9418-C1F92897D276}" destId="{63684E09-0611-458C-9695-79A0BE0499BA}" srcOrd="0" destOrd="1" presId="urn:microsoft.com/office/officeart/2005/8/layout/hList6"/>
    <dgm:cxn modelId="{0CD1CF88-1176-42D3-ADFB-CE38CF3A91D3}" srcId="{D6393894-7B91-4F44-BE94-9646C76686A8}" destId="{A9E8347F-68D1-4820-8AC5-FAC9259970EC}" srcOrd="0" destOrd="0" parTransId="{92699ED4-5AB3-4B7E-84DC-5BF8E54BF2A0}" sibTransId="{92E628BB-2965-4B0B-A680-7734918D8723}"/>
    <dgm:cxn modelId="{8530318F-160F-4901-82F2-D131C7BFBAD6}" type="presOf" srcId="{BE92D575-B135-46EE-8A44-A2D5A0A53D81}" destId="{6F8643FC-BF5D-4BE0-A487-33C20749D187}" srcOrd="0" destOrd="1" presId="urn:microsoft.com/office/officeart/2005/8/layout/hList6"/>
    <dgm:cxn modelId="{EE59E294-F59A-416C-BC0D-C07ED05BD1E6}" srcId="{D6393894-7B91-4F44-BE94-9646C76686A8}" destId="{529B9EF0-1610-4E7F-A565-9000F4E9835C}" srcOrd="2" destOrd="0" parTransId="{52BB9810-799C-4AE9-B6E5-183865D32635}" sibTransId="{3435A097-B1AC-4FFE-99F3-BE11FC1E7A84}"/>
    <dgm:cxn modelId="{71F871A9-496E-41FD-9B87-AC8611D49F69}" type="presOf" srcId="{A9E8347F-68D1-4820-8AC5-FAC9259970EC}" destId="{6F8643FC-BF5D-4BE0-A487-33C20749D187}" srcOrd="0" destOrd="0" presId="urn:microsoft.com/office/officeart/2005/8/layout/hList6"/>
    <dgm:cxn modelId="{972A42AD-6580-40E5-99B3-68D9C25B68E9}" srcId="{A9E8347F-68D1-4820-8AC5-FAC9259970EC}" destId="{BE92D575-B135-46EE-8A44-A2D5A0A53D81}" srcOrd="0" destOrd="0" parTransId="{0D5AC08C-098A-4917-8FFF-8646C986705C}" sibTransId="{2A7DB236-B2B3-4443-A18D-2849323234EC}"/>
    <dgm:cxn modelId="{4B6088B7-E58F-46F4-9490-23F584AC3B2A}" srcId="{D6393894-7B91-4F44-BE94-9646C76686A8}" destId="{9545F16C-5A1D-49E6-9336-24AE8B53853A}" srcOrd="3" destOrd="0" parTransId="{9BEF1C65-F27D-46AF-ADDA-CCDB8DEA2C73}" sibTransId="{D3E3EE02-D1F4-4A15-ACBD-8D12D03364C9}"/>
    <dgm:cxn modelId="{99FB8EB7-658A-4677-B4C9-F4CF6D85AD9C}" srcId="{529B9EF0-1610-4E7F-A565-9000F4E9835C}" destId="{ED94C745-1985-473E-9418-C1F92897D276}" srcOrd="0" destOrd="0" parTransId="{9CE7099D-CC63-4B09-A51A-8B837FC739E7}" sibTransId="{F6F6E33F-0933-4E2D-8273-BA4DE34789D0}"/>
    <dgm:cxn modelId="{AC5828C7-7A0C-437F-8A25-73A8030307C6}" type="presOf" srcId="{D6393894-7B91-4F44-BE94-9646C76686A8}" destId="{7B5830EB-C529-4B81-9D19-D1BF2AA4B022}" srcOrd="0" destOrd="0" presId="urn:microsoft.com/office/officeart/2005/8/layout/hList6"/>
    <dgm:cxn modelId="{C4F6EAC9-F039-4349-8CC4-3B74137A490A}" srcId="{9545F16C-5A1D-49E6-9336-24AE8B53853A}" destId="{9414E69B-EF19-4578-B26F-A2E9965AF78B}" srcOrd="0" destOrd="0" parTransId="{64A58438-E616-4C5E-A7AE-50A8F38681D2}" sibTransId="{D924A2AA-E0BB-4352-9C0F-B0A487259841}"/>
    <dgm:cxn modelId="{AA97DD88-23CE-473F-A21A-CC7E1649074C}" type="presParOf" srcId="{7B5830EB-C529-4B81-9D19-D1BF2AA4B022}" destId="{6F8643FC-BF5D-4BE0-A487-33C20749D187}" srcOrd="0" destOrd="0" presId="urn:microsoft.com/office/officeart/2005/8/layout/hList6"/>
    <dgm:cxn modelId="{3A33C23A-F299-4CA5-8C37-5179D016A00B}" type="presParOf" srcId="{7B5830EB-C529-4B81-9D19-D1BF2AA4B022}" destId="{112B0DE0-A672-4B5B-A4AE-0CB913FFBF80}" srcOrd="1" destOrd="0" presId="urn:microsoft.com/office/officeart/2005/8/layout/hList6"/>
    <dgm:cxn modelId="{D0D2BB46-C99A-4641-BF69-F59F802BB637}" type="presParOf" srcId="{7B5830EB-C529-4B81-9D19-D1BF2AA4B022}" destId="{A32B9EB7-5021-4277-B135-2E53B87E0B08}" srcOrd="2" destOrd="0" presId="urn:microsoft.com/office/officeart/2005/8/layout/hList6"/>
    <dgm:cxn modelId="{165DE12A-085C-45BF-8591-AC5EA230232B}" type="presParOf" srcId="{7B5830EB-C529-4B81-9D19-D1BF2AA4B022}" destId="{2AF9811B-B208-43CE-9F19-8FF87BB9E1EB}" srcOrd="3" destOrd="0" presId="urn:microsoft.com/office/officeart/2005/8/layout/hList6"/>
    <dgm:cxn modelId="{02F89BA0-7D54-43F5-845F-51CB1373BC33}" type="presParOf" srcId="{7B5830EB-C529-4B81-9D19-D1BF2AA4B022}" destId="{63684E09-0611-458C-9695-79A0BE0499BA}" srcOrd="4" destOrd="0" presId="urn:microsoft.com/office/officeart/2005/8/layout/hList6"/>
    <dgm:cxn modelId="{A628E233-EE34-49D5-A08B-DBBC4D6AE930}" type="presParOf" srcId="{7B5830EB-C529-4B81-9D19-D1BF2AA4B022}" destId="{3D284D3A-3B6D-4559-9EF7-EB036862717E}" srcOrd="5" destOrd="0" presId="urn:microsoft.com/office/officeart/2005/8/layout/hList6"/>
    <dgm:cxn modelId="{61994620-C98B-4BA5-B4E1-1742752DAA81}" type="presParOf" srcId="{7B5830EB-C529-4B81-9D19-D1BF2AA4B022}" destId="{2E9CE418-A907-4561-99AD-A9AE2CE8BD63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9173D3-AD61-489B-AB4B-945F7E569CB6}" type="doc">
      <dgm:prSet loTypeId="urn:microsoft.com/office/officeart/2008/layout/PictureAccent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0390AF61-A492-4C52-A547-7CE09405FABB}">
      <dgm:prSet phldrT="[Texto]"/>
      <dgm:spPr/>
      <dgm:t>
        <a:bodyPr/>
        <a:lstStyle/>
        <a:p>
          <a:pPr>
            <a:buSzPts val="1903"/>
            <a:buNone/>
          </a:pPr>
          <a:r>
            <a:rPr lang="pt-BR" b="1">
              <a:latin typeface="Montserrat"/>
              <a:ea typeface="Montserrat"/>
              <a:cs typeface="Montserrat"/>
              <a:sym typeface="Montserrat"/>
            </a:rPr>
            <a:t>Lei Complementar 101/2000 – Responsabilidade Fiscal</a:t>
          </a:r>
          <a:endParaRPr lang="pt-BR" b="1" dirty="0"/>
        </a:p>
      </dgm:t>
    </dgm:pt>
    <dgm:pt modelId="{0E333CD3-F06B-4065-A216-1B361E5C8AF5}" type="parTrans" cxnId="{9E6DABFD-4EA7-445F-91BA-5375965F0787}">
      <dgm:prSet/>
      <dgm:spPr/>
      <dgm:t>
        <a:bodyPr/>
        <a:lstStyle/>
        <a:p>
          <a:endParaRPr lang="pt-BR"/>
        </a:p>
      </dgm:t>
    </dgm:pt>
    <dgm:pt modelId="{C9023BD7-B174-42EE-8C8E-3C1D6C6B13B7}" type="sibTrans" cxnId="{9E6DABFD-4EA7-445F-91BA-5375965F0787}">
      <dgm:prSet/>
      <dgm:spPr/>
      <dgm:t>
        <a:bodyPr/>
        <a:lstStyle/>
        <a:p>
          <a:endParaRPr lang="pt-BR"/>
        </a:p>
      </dgm:t>
    </dgm:pt>
    <dgm:pt modelId="{758D2C8C-E72A-4324-A1F5-378D33A80303}">
      <dgm:prSet custT="1"/>
      <dgm:spPr/>
      <dgm:t>
        <a:bodyPr/>
        <a:lstStyle/>
        <a:p>
          <a:pPr algn="l"/>
          <a:r>
            <a:rPr lang="pt-BR" sz="1000" b="1" dirty="0">
              <a:latin typeface="Montserrat"/>
              <a:ea typeface="Montserrat"/>
              <a:cs typeface="Montserrat"/>
              <a:sym typeface="Montserrat"/>
            </a:rPr>
            <a:t>§4º Até o final dos meses de </a:t>
          </a:r>
          <a:r>
            <a:rPr lang="pt-BR" sz="1000" b="1" dirty="0">
              <a:latin typeface="Montserrat"/>
              <a:sym typeface="Montserrat"/>
            </a:rPr>
            <a:t>maio</a:t>
          </a:r>
          <a:r>
            <a:rPr lang="pt-BR" sz="1000" b="1" dirty="0">
              <a:latin typeface="Montserrat"/>
              <a:ea typeface="Montserrat"/>
              <a:cs typeface="Montserrat"/>
              <a:sym typeface="Montserrat"/>
            </a:rPr>
            <a:t>, </a:t>
          </a:r>
          <a:r>
            <a:rPr lang="pt-BR" sz="1000" b="1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rPr>
            <a:t>setembro</a:t>
          </a:r>
          <a:r>
            <a:rPr lang="pt-BR" sz="1000" b="1" dirty="0">
              <a:latin typeface="Montserrat"/>
              <a:ea typeface="Montserrat"/>
              <a:cs typeface="Montserrat"/>
              <a:sym typeface="Montserrat"/>
            </a:rPr>
            <a:t> e fevereiro, o Poder Executivo demonstrará e avaliará o cumprimento das metas fiscais de cada quadrimestre, em audiência pública na comissão referida no </a:t>
          </a:r>
          <a:r>
            <a:rPr lang="pt-BR" sz="1000" b="1" u="sng" dirty="0">
              <a:latin typeface="Montserrat"/>
              <a:ea typeface="Montserrat"/>
              <a:cs typeface="Montserrat"/>
              <a:sym typeface="Montserrat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§ 1</a:t>
          </a:r>
          <a:r>
            <a:rPr lang="pt-BR" sz="1000" b="1" u="sng" baseline="30000" dirty="0">
              <a:latin typeface="Montserrat"/>
              <a:ea typeface="Montserrat"/>
              <a:cs typeface="Montserrat"/>
              <a:sym typeface="Montserrat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o</a:t>
          </a:r>
          <a:r>
            <a:rPr lang="pt-BR" sz="1000" b="1" u="sng" dirty="0">
              <a:latin typeface="Montserrat"/>
              <a:ea typeface="Montserrat"/>
              <a:cs typeface="Montserrat"/>
              <a:sym typeface="Montserrat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do art. 166 da Constituição</a:t>
          </a:r>
          <a:r>
            <a:rPr lang="pt-BR" sz="1000" b="1" dirty="0">
              <a:latin typeface="Montserrat"/>
              <a:ea typeface="Montserrat"/>
              <a:cs typeface="Montserrat"/>
              <a:sym typeface="Montserrat"/>
            </a:rPr>
            <a:t> ou equivalente nas Casas Legislativas estaduais e municipais.</a:t>
          </a:r>
        </a:p>
      </dgm:t>
    </dgm:pt>
    <dgm:pt modelId="{0481D2D0-4283-465D-83AA-E41F513344C1}" type="parTrans" cxnId="{1B6B6D4F-F2E6-47D2-A26B-EB7F2D75721D}">
      <dgm:prSet/>
      <dgm:spPr/>
      <dgm:t>
        <a:bodyPr/>
        <a:lstStyle/>
        <a:p>
          <a:endParaRPr lang="pt-BR"/>
        </a:p>
      </dgm:t>
    </dgm:pt>
    <dgm:pt modelId="{4700D1D8-3492-4176-9563-4D80290B09FB}" type="sibTrans" cxnId="{1B6B6D4F-F2E6-47D2-A26B-EB7F2D75721D}">
      <dgm:prSet/>
      <dgm:spPr/>
      <dgm:t>
        <a:bodyPr/>
        <a:lstStyle/>
        <a:p>
          <a:endParaRPr lang="pt-BR"/>
        </a:p>
      </dgm:t>
    </dgm:pt>
    <dgm:pt modelId="{E19873F3-E0EB-4DC6-B5AD-D9B56D4DCB47}">
      <dgm:prSet/>
      <dgm:spPr/>
      <dgm:t>
        <a:bodyPr/>
        <a:lstStyle/>
        <a:p>
          <a:pPr algn="just"/>
          <a:r>
            <a:rPr lang="pt-BR" b="1">
              <a:latin typeface="Montserrat"/>
              <a:ea typeface="Montserrat"/>
              <a:cs typeface="Montserrat"/>
              <a:sym typeface="Montserrat"/>
            </a:rPr>
            <a:t>São instrumentos de transparência da gestão fiscal, aos quais será dada ampla divulgação, inclusive em meios eletrônicos de acesso público: os planos, orçamentos e leis de diretrizes orçamentárias; as prestações de contas e o respectivo parecer prévio; o Relatório Resumido da Execução Orçamentária e o Relatório de Gestão Fiscal; e as versões simplificadas desses documentos.</a:t>
          </a:r>
          <a:endParaRPr lang="pt-BR" b="1" dirty="0"/>
        </a:p>
      </dgm:t>
    </dgm:pt>
    <dgm:pt modelId="{E8DB1C42-D500-4043-B223-C49EAC80A532}" type="parTrans" cxnId="{B8E20F0B-F4B6-409A-9A76-A21879FF9678}">
      <dgm:prSet/>
      <dgm:spPr/>
      <dgm:t>
        <a:bodyPr/>
        <a:lstStyle/>
        <a:p>
          <a:endParaRPr lang="pt-BR"/>
        </a:p>
      </dgm:t>
    </dgm:pt>
    <dgm:pt modelId="{A1485819-A14C-422D-82FC-BFDCB6BBB5B9}" type="sibTrans" cxnId="{B8E20F0B-F4B6-409A-9A76-A21879FF9678}">
      <dgm:prSet/>
      <dgm:spPr/>
      <dgm:t>
        <a:bodyPr/>
        <a:lstStyle/>
        <a:p>
          <a:endParaRPr lang="pt-BR"/>
        </a:p>
      </dgm:t>
    </dgm:pt>
    <dgm:pt modelId="{01E2BC50-A3EF-4360-A793-B475CEA98EF8}" type="pres">
      <dgm:prSet presAssocID="{B59173D3-AD61-489B-AB4B-945F7E569CB6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48E1CC7C-700E-4DD7-994A-90E7F18B732A}" type="pres">
      <dgm:prSet presAssocID="{0390AF61-A492-4C52-A547-7CE09405FABB}" presName="root" presStyleCnt="0">
        <dgm:presLayoutVars>
          <dgm:chMax/>
          <dgm:chPref val="4"/>
        </dgm:presLayoutVars>
      </dgm:prSet>
      <dgm:spPr/>
    </dgm:pt>
    <dgm:pt modelId="{65239653-49EC-4C35-8884-AA0969CA4149}" type="pres">
      <dgm:prSet presAssocID="{0390AF61-A492-4C52-A547-7CE09405FABB}" presName="rootComposite" presStyleCnt="0">
        <dgm:presLayoutVars/>
      </dgm:prSet>
      <dgm:spPr/>
    </dgm:pt>
    <dgm:pt modelId="{6D2C2A8A-CB2D-4067-9ED9-B6BE991FAB0B}" type="pres">
      <dgm:prSet presAssocID="{0390AF61-A492-4C52-A547-7CE09405FABB}" presName="rootText" presStyleLbl="node0" presStyleIdx="0" presStyleCnt="1" custScaleX="86444" custScaleY="44323" custLinFactNeighborX="-187" custLinFactNeighborY="68">
        <dgm:presLayoutVars>
          <dgm:chMax/>
          <dgm:chPref val="4"/>
        </dgm:presLayoutVars>
      </dgm:prSet>
      <dgm:spPr/>
    </dgm:pt>
    <dgm:pt modelId="{B68A3254-18BC-4241-86F4-E4EA573B61A8}" type="pres">
      <dgm:prSet presAssocID="{0390AF61-A492-4C52-A547-7CE09405FABB}" presName="childShape" presStyleCnt="0">
        <dgm:presLayoutVars>
          <dgm:chMax val="0"/>
          <dgm:chPref val="0"/>
        </dgm:presLayoutVars>
      </dgm:prSet>
      <dgm:spPr/>
    </dgm:pt>
    <dgm:pt modelId="{BC6BEAAB-DB31-483C-A390-CBA398320A61}" type="pres">
      <dgm:prSet presAssocID="{758D2C8C-E72A-4324-A1F5-378D33A80303}" presName="childComposite" presStyleCnt="0">
        <dgm:presLayoutVars>
          <dgm:chMax val="0"/>
          <dgm:chPref val="0"/>
        </dgm:presLayoutVars>
      </dgm:prSet>
      <dgm:spPr/>
    </dgm:pt>
    <dgm:pt modelId="{017095FC-7ECE-43E3-B0A3-9AA31CB8EC6C}" type="pres">
      <dgm:prSet presAssocID="{758D2C8C-E72A-4324-A1F5-378D33A80303}" presName="Image" presStyleLbl="node1" presStyleIdx="0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9E2E33AF-787B-44DB-8DFD-222CA258428D}" type="pres">
      <dgm:prSet presAssocID="{758D2C8C-E72A-4324-A1F5-378D33A80303}" presName="childText" presStyleLbl="lnNode1" presStyleIdx="0" presStyleCnt="2" custScaleY="98027">
        <dgm:presLayoutVars>
          <dgm:chMax val="0"/>
          <dgm:chPref val="0"/>
          <dgm:bulletEnabled val="1"/>
        </dgm:presLayoutVars>
      </dgm:prSet>
      <dgm:spPr/>
    </dgm:pt>
    <dgm:pt modelId="{5D381BBA-96A6-482E-B488-96ED0B980CAF}" type="pres">
      <dgm:prSet presAssocID="{E19873F3-E0EB-4DC6-B5AD-D9B56D4DCB47}" presName="childComposite" presStyleCnt="0">
        <dgm:presLayoutVars>
          <dgm:chMax val="0"/>
          <dgm:chPref val="0"/>
        </dgm:presLayoutVars>
      </dgm:prSet>
      <dgm:spPr/>
    </dgm:pt>
    <dgm:pt modelId="{E3B67D11-FB1F-4EF9-8094-3028E3DD676E}" type="pres">
      <dgm:prSet presAssocID="{E19873F3-E0EB-4DC6-B5AD-D9B56D4DCB47}" presName="Image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AF961EB7-886E-4873-A4B5-AF37743BBBD8}" type="pres">
      <dgm:prSet presAssocID="{E19873F3-E0EB-4DC6-B5AD-D9B56D4DCB47}" presName="childText" presStyleLbl="lnNode1" presStyleIdx="1" presStyleCnt="2" custScaleY="94529">
        <dgm:presLayoutVars>
          <dgm:chMax val="0"/>
          <dgm:chPref val="0"/>
          <dgm:bulletEnabled val="1"/>
        </dgm:presLayoutVars>
      </dgm:prSet>
      <dgm:spPr/>
    </dgm:pt>
  </dgm:ptLst>
  <dgm:cxnLst>
    <dgm:cxn modelId="{B8E20F0B-F4B6-409A-9A76-A21879FF9678}" srcId="{0390AF61-A492-4C52-A547-7CE09405FABB}" destId="{E19873F3-E0EB-4DC6-B5AD-D9B56D4DCB47}" srcOrd="1" destOrd="0" parTransId="{E8DB1C42-D500-4043-B223-C49EAC80A532}" sibTransId="{A1485819-A14C-422D-82FC-BFDCB6BBB5B9}"/>
    <dgm:cxn modelId="{98627920-35E3-47F2-89F3-26DD6404237E}" type="presOf" srcId="{E19873F3-E0EB-4DC6-B5AD-D9B56D4DCB47}" destId="{AF961EB7-886E-4873-A4B5-AF37743BBBD8}" srcOrd="0" destOrd="0" presId="urn:microsoft.com/office/officeart/2008/layout/PictureAccentList"/>
    <dgm:cxn modelId="{214A0830-3254-4B88-B7D7-9C228A4D37C0}" type="presOf" srcId="{758D2C8C-E72A-4324-A1F5-378D33A80303}" destId="{9E2E33AF-787B-44DB-8DFD-222CA258428D}" srcOrd="0" destOrd="0" presId="urn:microsoft.com/office/officeart/2008/layout/PictureAccentList"/>
    <dgm:cxn modelId="{1B6B6D4F-F2E6-47D2-A26B-EB7F2D75721D}" srcId="{0390AF61-A492-4C52-A547-7CE09405FABB}" destId="{758D2C8C-E72A-4324-A1F5-378D33A80303}" srcOrd="0" destOrd="0" parTransId="{0481D2D0-4283-465D-83AA-E41F513344C1}" sibTransId="{4700D1D8-3492-4176-9563-4D80290B09FB}"/>
    <dgm:cxn modelId="{9802EA77-8972-48E7-837A-9006D845582E}" type="presOf" srcId="{B59173D3-AD61-489B-AB4B-945F7E569CB6}" destId="{01E2BC50-A3EF-4360-A793-B475CEA98EF8}" srcOrd="0" destOrd="0" presId="urn:microsoft.com/office/officeart/2008/layout/PictureAccentList"/>
    <dgm:cxn modelId="{7608C179-953B-4C35-8246-3568E70F1BA4}" type="presOf" srcId="{0390AF61-A492-4C52-A547-7CE09405FABB}" destId="{6D2C2A8A-CB2D-4067-9ED9-B6BE991FAB0B}" srcOrd="0" destOrd="0" presId="urn:microsoft.com/office/officeart/2008/layout/PictureAccentList"/>
    <dgm:cxn modelId="{9E6DABFD-4EA7-445F-91BA-5375965F0787}" srcId="{B59173D3-AD61-489B-AB4B-945F7E569CB6}" destId="{0390AF61-A492-4C52-A547-7CE09405FABB}" srcOrd="0" destOrd="0" parTransId="{0E333CD3-F06B-4065-A216-1B361E5C8AF5}" sibTransId="{C9023BD7-B174-42EE-8C8E-3C1D6C6B13B7}"/>
    <dgm:cxn modelId="{2A5BA8A8-F786-4BA2-9B68-8A65BB97C0CC}" type="presParOf" srcId="{01E2BC50-A3EF-4360-A793-B475CEA98EF8}" destId="{48E1CC7C-700E-4DD7-994A-90E7F18B732A}" srcOrd="0" destOrd="0" presId="urn:microsoft.com/office/officeart/2008/layout/PictureAccentList"/>
    <dgm:cxn modelId="{4A3BF211-1076-4592-8F0A-92DD4727A6F8}" type="presParOf" srcId="{48E1CC7C-700E-4DD7-994A-90E7F18B732A}" destId="{65239653-49EC-4C35-8884-AA0969CA4149}" srcOrd="0" destOrd="0" presId="urn:microsoft.com/office/officeart/2008/layout/PictureAccentList"/>
    <dgm:cxn modelId="{48215068-DCA1-4275-B9D1-74CC01CD9463}" type="presParOf" srcId="{65239653-49EC-4C35-8884-AA0969CA4149}" destId="{6D2C2A8A-CB2D-4067-9ED9-B6BE991FAB0B}" srcOrd="0" destOrd="0" presId="urn:microsoft.com/office/officeart/2008/layout/PictureAccentList"/>
    <dgm:cxn modelId="{961CDA7E-3D9D-4DB7-8456-21C0E2DFE30D}" type="presParOf" srcId="{48E1CC7C-700E-4DD7-994A-90E7F18B732A}" destId="{B68A3254-18BC-4241-86F4-E4EA573B61A8}" srcOrd="1" destOrd="0" presId="urn:microsoft.com/office/officeart/2008/layout/PictureAccentList"/>
    <dgm:cxn modelId="{86144C94-EB2C-4B62-A224-D80AB4B4656F}" type="presParOf" srcId="{B68A3254-18BC-4241-86F4-E4EA573B61A8}" destId="{BC6BEAAB-DB31-483C-A390-CBA398320A61}" srcOrd="0" destOrd="0" presId="urn:microsoft.com/office/officeart/2008/layout/PictureAccentList"/>
    <dgm:cxn modelId="{A3BAF779-62F3-4A20-AA10-66A55E82A85E}" type="presParOf" srcId="{BC6BEAAB-DB31-483C-A390-CBA398320A61}" destId="{017095FC-7ECE-43E3-B0A3-9AA31CB8EC6C}" srcOrd="0" destOrd="0" presId="urn:microsoft.com/office/officeart/2008/layout/PictureAccentList"/>
    <dgm:cxn modelId="{369D25F8-3D91-4C9F-8E4A-3635CA8912C3}" type="presParOf" srcId="{BC6BEAAB-DB31-483C-A390-CBA398320A61}" destId="{9E2E33AF-787B-44DB-8DFD-222CA258428D}" srcOrd="1" destOrd="0" presId="urn:microsoft.com/office/officeart/2008/layout/PictureAccentList"/>
    <dgm:cxn modelId="{8043ED15-C72B-45FA-BE33-6B411DAD5CFA}" type="presParOf" srcId="{B68A3254-18BC-4241-86F4-E4EA573B61A8}" destId="{5D381BBA-96A6-482E-B488-96ED0B980CAF}" srcOrd="1" destOrd="0" presId="urn:microsoft.com/office/officeart/2008/layout/PictureAccentList"/>
    <dgm:cxn modelId="{DF464F06-CC25-4793-B679-1FFA5A95A4FF}" type="presParOf" srcId="{5D381BBA-96A6-482E-B488-96ED0B980CAF}" destId="{E3B67D11-FB1F-4EF9-8094-3028E3DD676E}" srcOrd="0" destOrd="0" presId="urn:microsoft.com/office/officeart/2008/layout/PictureAccentList"/>
    <dgm:cxn modelId="{2CE2E3F5-470C-466E-A206-53502E7E7F43}" type="presParOf" srcId="{5D381BBA-96A6-482E-B488-96ED0B980CAF}" destId="{AF961EB7-886E-4873-A4B5-AF37743BBBD8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FB5B67-D37B-4074-926B-28EE59F701DC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</dgm:pt>
    <dgm:pt modelId="{53C679E1-1FED-4B06-80ED-DEB14AE60C97}">
      <dgm:prSet phldrT="[Texto]" custT="1"/>
      <dgm:spPr/>
      <dgm:t>
        <a:bodyPr/>
        <a:lstStyle/>
        <a:p>
          <a:r>
            <a:rPr lang="pt-BR" sz="1050" b="1">
              <a:latin typeface="Montserrat"/>
              <a:ea typeface="Montserrat"/>
              <a:cs typeface="Montserrat"/>
              <a:sym typeface="Montserrat"/>
            </a:rPr>
            <a:t>Transparência</a:t>
          </a:r>
          <a:endParaRPr lang="pt-BR" sz="1050" b="1" dirty="0"/>
        </a:p>
      </dgm:t>
    </dgm:pt>
    <dgm:pt modelId="{A904E197-B27B-496F-91DE-C34DCCAFEDBA}" type="parTrans" cxnId="{7A7C3124-9DCC-41D8-9548-ED4B6A1D770C}">
      <dgm:prSet/>
      <dgm:spPr/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CF92DA41-CBFA-4804-9348-4457850F9BA3}" type="sibTrans" cxnId="{7A7C3124-9DCC-41D8-9548-ED4B6A1D770C}">
      <dgm:prSet/>
      <dgm:spPr/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ECCC7BA7-4973-4B82-B357-03A6C35226F9}">
      <dgm:prSet phldrT="[Texto]" custT="1"/>
      <dgm:spPr/>
      <dgm:t>
        <a:bodyPr/>
        <a:lstStyle/>
        <a:p>
          <a:r>
            <a:rPr lang="pt-BR" sz="1050" b="1">
              <a:latin typeface="Montserrat"/>
              <a:ea typeface="Montserrat"/>
              <a:cs typeface="Montserrat"/>
              <a:sym typeface="Montserrat"/>
            </a:rPr>
            <a:t>Prestação de contas</a:t>
          </a:r>
          <a:endParaRPr lang="pt-BR" sz="1050" b="1" dirty="0"/>
        </a:p>
      </dgm:t>
    </dgm:pt>
    <dgm:pt modelId="{4FA65580-6C64-441A-87F7-B3B65334F7DA}" type="parTrans" cxnId="{49107D14-C73E-4161-ACB1-43BE229275C8}">
      <dgm:prSet/>
      <dgm:spPr/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94CBAFD2-13F2-4B69-97B7-697B3F136408}" type="sibTrans" cxnId="{49107D14-C73E-4161-ACB1-43BE229275C8}">
      <dgm:prSet/>
      <dgm:spPr/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3F101030-2336-408F-B303-687E9F68633A}">
      <dgm:prSet phldrT="[Texto]" custT="1"/>
      <dgm:spPr/>
      <dgm:t>
        <a:bodyPr/>
        <a:lstStyle/>
        <a:p>
          <a:r>
            <a:rPr lang="pt-BR" sz="1050" b="1">
              <a:latin typeface="Montserrat"/>
              <a:ea typeface="Montserrat"/>
              <a:cs typeface="Montserrat"/>
              <a:sym typeface="Montserrat"/>
            </a:rPr>
            <a:t>Facilitar o acesso a informações fiscais</a:t>
          </a:r>
          <a:endParaRPr lang="pt-BR" sz="1050" b="1" dirty="0"/>
        </a:p>
      </dgm:t>
    </dgm:pt>
    <dgm:pt modelId="{681AC6FB-1079-4F7C-9B6D-28A58CC7F96B}" type="parTrans" cxnId="{15A1EDD8-899E-4F77-B5D0-9D3B8EE2345E}">
      <dgm:prSet/>
      <dgm:spPr/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B3A48051-2173-4C5E-A906-2E30397B7246}" type="sibTrans" cxnId="{15A1EDD8-899E-4F77-B5D0-9D3B8EE2345E}">
      <dgm:prSet/>
      <dgm:spPr/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482A3302-140E-4DAC-AD41-2D655B8CC01B}">
      <dgm:prSet phldrT="[Texto]" custT="1"/>
      <dgm:spPr/>
      <dgm:t>
        <a:bodyPr/>
        <a:lstStyle/>
        <a:p>
          <a:r>
            <a:rPr lang="pt-BR" sz="1050" b="1">
              <a:latin typeface="Montserrat"/>
              <a:ea typeface="Montserrat"/>
              <a:cs typeface="Montserrat"/>
              <a:sym typeface="Montserrat"/>
            </a:rPr>
            <a:t>Divulgação dos resultados de forma simplificada</a:t>
          </a:r>
          <a:endParaRPr lang="pt-BR" sz="1050" b="1" dirty="0"/>
        </a:p>
      </dgm:t>
    </dgm:pt>
    <dgm:pt modelId="{5DC8E9BA-3753-409F-A733-1425DC59CE69}" type="parTrans" cxnId="{65A25853-6DE5-49F2-899C-994CC9322A95}">
      <dgm:prSet/>
      <dgm:spPr/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3535CF00-DDF1-4FA3-A6F7-AEDD293AC86B}" type="sibTrans" cxnId="{65A25853-6DE5-49F2-899C-994CC9322A95}">
      <dgm:prSet/>
      <dgm:spPr/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52C464EF-D0C2-4A2A-AA07-0FEE000B085B}" type="pres">
      <dgm:prSet presAssocID="{25FB5B67-D37B-4074-926B-28EE59F701DC}" presName="CompostProcess" presStyleCnt="0">
        <dgm:presLayoutVars>
          <dgm:dir/>
          <dgm:resizeHandles val="exact"/>
        </dgm:presLayoutVars>
      </dgm:prSet>
      <dgm:spPr/>
    </dgm:pt>
    <dgm:pt modelId="{72914936-F379-4D45-9B52-C7242122D171}" type="pres">
      <dgm:prSet presAssocID="{25FB5B67-D37B-4074-926B-28EE59F701DC}" presName="arrow" presStyleLbl="bgShp" presStyleIdx="0" presStyleCnt="1" custLinFactNeighborX="9144"/>
      <dgm:spPr/>
    </dgm:pt>
    <dgm:pt modelId="{55C08BEA-F8DA-41E2-914A-D8DBC9E20DF7}" type="pres">
      <dgm:prSet presAssocID="{25FB5B67-D37B-4074-926B-28EE59F701DC}" presName="linearProcess" presStyleCnt="0"/>
      <dgm:spPr/>
    </dgm:pt>
    <dgm:pt modelId="{770F5B11-284F-4718-8AC0-8C07E2417A77}" type="pres">
      <dgm:prSet presAssocID="{53C679E1-1FED-4B06-80ED-DEB14AE60C97}" presName="textNode" presStyleLbl="node1" presStyleIdx="0" presStyleCnt="4" custLinFactNeighborX="2628">
        <dgm:presLayoutVars>
          <dgm:bulletEnabled val="1"/>
        </dgm:presLayoutVars>
      </dgm:prSet>
      <dgm:spPr/>
    </dgm:pt>
    <dgm:pt modelId="{F9A3FB4E-6F9D-42F6-9C03-3B5CCC638CAA}" type="pres">
      <dgm:prSet presAssocID="{CF92DA41-CBFA-4804-9348-4457850F9BA3}" presName="sibTrans" presStyleCnt="0"/>
      <dgm:spPr/>
    </dgm:pt>
    <dgm:pt modelId="{79E7C385-4908-468D-945E-07A7C91E82C6}" type="pres">
      <dgm:prSet presAssocID="{ECCC7BA7-4973-4B82-B357-03A6C35226F9}" presName="textNode" presStyleLbl="node1" presStyleIdx="1" presStyleCnt="4" custLinFactNeighborX="-81659">
        <dgm:presLayoutVars>
          <dgm:bulletEnabled val="1"/>
        </dgm:presLayoutVars>
      </dgm:prSet>
      <dgm:spPr/>
    </dgm:pt>
    <dgm:pt modelId="{3164EC01-5D40-4A1C-A9CC-A56C7C6EC245}" type="pres">
      <dgm:prSet presAssocID="{94CBAFD2-13F2-4B69-97B7-697B3F136408}" presName="sibTrans" presStyleCnt="0"/>
      <dgm:spPr/>
    </dgm:pt>
    <dgm:pt modelId="{ED91FD12-3C8F-43A7-8E31-ADF60A9A9549}" type="pres">
      <dgm:prSet presAssocID="{3F101030-2336-408F-B303-687E9F68633A}" presName="textNode" presStyleLbl="node1" presStyleIdx="2" presStyleCnt="4" custLinFactX="-10304" custLinFactNeighborX="-100000" custLinFactNeighborY="1367">
        <dgm:presLayoutVars>
          <dgm:bulletEnabled val="1"/>
        </dgm:presLayoutVars>
      </dgm:prSet>
      <dgm:spPr/>
    </dgm:pt>
    <dgm:pt modelId="{507F0A2A-F3F5-4F76-83CB-EA241374BE83}" type="pres">
      <dgm:prSet presAssocID="{B3A48051-2173-4C5E-A906-2E30397B7246}" presName="sibTrans" presStyleCnt="0"/>
      <dgm:spPr/>
    </dgm:pt>
    <dgm:pt modelId="{5B1570BD-383D-48F5-8078-DDF5FE6105CE}" type="pres">
      <dgm:prSet presAssocID="{482A3302-140E-4DAC-AD41-2D655B8CC01B}" presName="textNode" presStyleLbl="node1" presStyleIdx="3" presStyleCnt="4" custLinFactX="-23427" custLinFactNeighborX="-100000">
        <dgm:presLayoutVars>
          <dgm:bulletEnabled val="1"/>
        </dgm:presLayoutVars>
      </dgm:prSet>
      <dgm:spPr/>
    </dgm:pt>
  </dgm:ptLst>
  <dgm:cxnLst>
    <dgm:cxn modelId="{8A25DA00-DFA8-4E9B-A4C6-B65A10255FCC}" type="presOf" srcId="{53C679E1-1FED-4B06-80ED-DEB14AE60C97}" destId="{770F5B11-284F-4718-8AC0-8C07E2417A77}" srcOrd="0" destOrd="0" presId="urn:microsoft.com/office/officeart/2005/8/layout/hProcess9"/>
    <dgm:cxn modelId="{49107D14-C73E-4161-ACB1-43BE229275C8}" srcId="{25FB5B67-D37B-4074-926B-28EE59F701DC}" destId="{ECCC7BA7-4973-4B82-B357-03A6C35226F9}" srcOrd="1" destOrd="0" parTransId="{4FA65580-6C64-441A-87F7-B3B65334F7DA}" sibTransId="{94CBAFD2-13F2-4B69-97B7-697B3F136408}"/>
    <dgm:cxn modelId="{7A7C3124-9DCC-41D8-9548-ED4B6A1D770C}" srcId="{25FB5B67-D37B-4074-926B-28EE59F701DC}" destId="{53C679E1-1FED-4B06-80ED-DEB14AE60C97}" srcOrd="0" destOrd="0" parTransId="{A904E197-B27B-496F-91DE-C34DCCAFEDBA}" sibTransId="{CF92DA41-CBFA-4804-9348-4457850F9BA3}"/>
    <dgm:cxn modelId="{F8DEC95D-C864-4E08-8DFE-233C4F86055D}" type="presOf" srcId="{482A3302-140E-4DAC-AD41-2D655B8CC01B}" destId="{5B1570BD-383D-48F5-8078-DDF5FE6105CE}" srcOrd="0" destOrd="0" presId="urn:microsoft.com/office/officeart/2005/8/layout/hProcess9"/>
    <dgm:cxn modelId="{8FF25241-BD9E-4BEF-9BD6-8B5B13F2AE58}" type="presOf" srcId="{25FB5B67-D37B-4074-926B-28EE59F701DC}" destId="{52C464EF-D0C2-4A2A-AA07-0FEE000B085B}" srcOrd="0" destOrd="0" presId="urn:microsoft.com/office/officeart/2005/8/layout/hProcess9"/>
    <dgm:cxn modelId="{65A25853-6DE5-49F2-899C-994CC9322A95}" srcId="{25FB5B67-D37B-4074-926B-28EE59F701DC}" destId="{482A3302-140E-4DAC-AD41-2D655B8CC01B}" srcOrd="3" destOrd="0" parTransId="{5DC8E9BA-3753-409F-A733-1425DC59CE69}" sibTransId="{3535CF00-DDF1-4FA3-A6F7-AEDD293AC86B}"/>
    <dgm:cxn modelId="{3FD01692-32E0-4204-8610-0E31BEF5D3BD}" type="presOf" srcId="{ECCC7BA7-4973-4B82-B357-03A6C35226F9}" destId="{79E7C385-4908-468D-945E-07A7C91E82C6}" srcOrd="0" destOrd="0" presId="urn:microsoft.com/office/officeart/2005/8/layout/hProcess9"/>
    <dgm:cxn modelId="{84CB84C1-30F7-4A72-9ECD-3F1401FFC159}" type="presOf" srcId="{3F101030-2336-408F-B303-687E9F68633A}" destId="{ED91FD12-3C8F-43A7-8E31-ADF60A9A9549}" srcOrd="0" destOrd="0" presId="urn:microsoft.com/office/officeart/2005/8/layout/hProcess9"/>
    <dgm:cxn modelId="{15A1EDD8-899E-4F77-B5D0-9D3B8EE2345E}" srcId="{25FB5B67-D37B-4074-926B-28EE59F701DC}" destId="{3F101030-2336-408F-B303-687E9F68633A}" srcOrd="2" destOrd="0" parTransId="{681AC6FB-1079-4F7C-9B6D-28A58CC7F96B}" sibTransId="{B3A48051-2173-4C5E-A906-2E30397B7246}"/>
    <dgm:cxn modelId="{FABC56E9-7432-471F-8389-CCFA9438F1F9}" type="presParOf" srcId="{52C464EF-D0C2-4A2A-AA07-0FEE000B085B}" destId="{72914936-F379-4D45-9B52-C7242122D171}" srcOrd="0" destOrd="0" presId="urn:microsoft.com/office/officeart/2005/8/layout/hProcess9"/>
    <dgm:cxn modelId="{AFD4C1D0-F7D4-477E-A8E7-351AB3C78BFC}" type="presParOf" srcId="{52C464EF-D0C2-4A2A-AA07-0FEE000B085B}" destId="{55C08BEA-F8DA-41E2-914A-D8DBC9E20DF7}" srcOrd="1" destOrd="0" presId="urn:microsoft.com/office/officeart/2005/8/layout/hProcess9"/>
    <dgm:cxn modelId="{200B3262-099B-4B4C-AA05-2C2C5C5FE0DD}" type="presParOf" srcId="{55C08BEA-F8DA-41E2-914A-D8DBC9E20DF7}" destId="{770F5B11-284F-4718-8AC0-8C07E2417A77}" srcOrd="0" destOrd="0" presId="urn:microsoft.com/office/officeart/2005/8/layout/hProcess9"/>
    <dgm:cxn modelId="{2FDB6DEB-C502-455A-B979-D0C1091AAE7A}" type="presParOf" srcId="{55C08BEA-F8DA-41E2-914A-D8DBC9E20DF7}" destId="{F9A3FB4E-6F9D-42F6-9C03-3B5CCC638CAA}" srcOrd="1" destOrd="0" presId="urn:microsoft.com/office/officeart/2005/8/layout/hProcess9"/>
    <dgm:cxn modelId="{04E172D4-C18F-4A75-814E-AA2059DF7DF8}" type="presParOf" srcId="{55C08BEA-F8DA-41E2-914A-D8DBC9E20DF7}" destId="{79E7C385-4908-468D-945E-07A7C91E82C6}" srcOrd="2" destOrd="0" presId="urn:microsoft.com/office/officeart/2005/8/layout/hProcess9"/>
    <dgm:cxn modelId="{44CF80F6-C205-4950-9900-DDB38C86935B}" type="presParOf" srcId="{55C08BEA-F8DA-41E2-914A-D8DBC9E20DF7}" destId="{3164EC01-5D40-4A1C-A9CC-A56C7C6EC245}" srcOrd="3" destOrd="0" presId="urn:microsoft.com/office/officeart/2005/8/layout/hProcess9"/>
    <dgm:cxn modelId="{191860CE-647D-49AB-9730-DFD20CC12948}" type="presParOf" srcId="{55C08BEA-F8DA-41E2-914A-D8DBC9E20DF7}" destId="{ED91FD12-3C8F-43A7-8E31-ADF60A9A9549}" srcOrd="4" destOrd="0" presId="urn:microsoft.com/office/officeart/2005/8/layout/hProcess9"/>
    <dgm:cxn modelId="{EDA3F6B8-A779-44D8-8445-6B5480BCBAD8}" type="presParOf" srcId="{55C08BEA-F8DA-41E2-914A-D8DBC9E20DF7}" destId="{507F0A2A-F3F5-4F76-83CB-EA241374BE83}" srcOrd="5" destOrd="0" presId="urn:microsoft.com/office/officeart/2005/8/layout/hProcess9"/>
    <dgm:cxn modelId="{BF8CDF4D-A546-4B01-904A-98668E93362F}" type="presParOf" srcId="{55C08BEA-F8DA-41E2-914A-D8DBC9E20DF7}" destId="{5B1570BD-383D-48F5-8078-DDF5FE6105CE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B0C63A-326B-462C-AFB7-BD4F346A825B}" type="doc">
      <dgm:prSet loTypeId="urn:microsoft.com/office/officeart/2005/8/layout/hList7" loCatId="picture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F2621323-68A0-4F2C-B898-BCC2475C1E66}">
      <dgm:prSet phldrT="[Texto]" custT="1"/>
      <dgm:spPr/>
      <dgm:t>
        <a:bodyPr/>
        <a:lstStyle/>
        <a:p>
          <a:r>
            <a:rPr lang="pt-BR" sz="1400" b="1" dirty="0">
              <a:solidFill>
                <a:schemeClr val="bg1"/>
              </a:solidFill>
            </a:rPr>
            <a:t>RECEITAS</a:t>
          </a:r>
        </a:p>
      </dgm:t>
    </dgm:pt>
    <dgm:pt modelId="{9C2FDDD6-49F9-498C-A24E-477890AC66B5}" type="parTrans" cxnId="{4E2CACBD-20C4-4B71-B946-19BA3B2507EA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379542E2-2806-4315-AD55-FF6376A34F4B}" type="sibTrans" cxnId="{4E2CACBD-20C4-4B71-B946-19BA3B2507EA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3F0CA767-C4D4-41E8-B053-4ACEC9BC2882}">
      <dgm:prSet phldrT="[Texto]" custT="1"/>
      <dgm:spPr/>
      <dgm:t>
        <a:bodyPr/>
        <a:lstStyle/>
        <a:p>
          <a:r>
            <a:rPr lang="pt-BR" sz="1400" b="1" dirty="0">
              <a:solidFill>
                <a:schemeClr val="bg1"/>
              </a:solidFill>
            </a:rPr>
            <a:t>DESPESAS</a:t>
          </a:r>
        </a:p>
      </dgm:t>
    </dgm:pt>
    <dgm:pt modelId="{007EADBD-B099-4C37-B15A-8352C42D1566}" type="parTrans" cxnId="{CF2B43F7-EEE5-45FB-918F-11A601F4ADAF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B7045A0B-0AB9-4802-BDF3-FDB8AB1D529D}" type="sibTrans" cxnId="{CF2B43F7-EEE5-45FB-918F-11A601F4ADAF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E834A64F-1193-430D-9339-A85DC4E88AC7}">
      <dgm:prSet phldrT="[Texto]" custT="1"/>
      <dgm:spPr/>
      <dgm:t>
        <a:bodyPr vert="horz"/>
        <a:lstStyle/>
        <a:p>
          <a:r>
            <a:rPr lang="pt-BR" sz="1300" b="1" dirty="0">
              <a:solidFill>
                <a:schemeClr val="bg1"/>
              </a:solidFill>
            </a:rPr>
            <a:t>RESULTADOS</a:t>
          </a:r>
        </a:p>
      </dgm:t>
    </dgm:pt>
    <dgm:pt modelId="{430AF9FB-B142-4441-ADA8-824E562A8E8C}" type="parTrans" cxnId="{9298A46D-9CA6-4576-AE5F-0D3C9C4EDE42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291EE363-F1DC-4966-A54C-A686E4B3423A}" type="sibTrans" cxnId="{9298A46D-9CA6-4576-AE5F-0D3C9C4EDE42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3A02CDD6-B84C-4869-937E-684CE7E86E18}">
      <dgm:prSet phldrT="[Texto]" custT="1"/>
      <dgm:spPr/>
      <dgm:t>
        <a:bodyPr/>
        <a:lstStyle/>
        <a:p>
          <a:r>
            <a:rPr lang="pt-BR" sz="1200" b="1" dirty="0">
              <a:solidFill>
                <a:schemeClr val="bg1"/>
              </a:solidFill>
            </a:rPr>
            <a:t>ÍNDICES E LIMITES LEGAIS</a:t>
          </a:r>
        </a:p>
      </dgm:t>
    </dgm:pt>
    <dgm:pt modelId="{5AA4ACD6-A4F7-49BA-A24C-D1DD355AC73A}" type="parTrans" cxnId="{8B8759F0-48DC-4C50-9B82-7C5B78AC51E6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D17F6268-1A1C-46CF-B68B-7F70609B14FC}" type="sibTrans" cxnId="{8B8759F0-48DC-4C50-9B82-7C5B78AC51E6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ED7F3570-B54E-478F-B3D8-BB13436567F9}">
      <dgm:prSet phldrT="[Texto]" custT="1"/>
      <dgm:spPr/>
      <dgm:t>
        <a:bodyPr/>
        <a:lstStyle/>
        <a:p>
          <a:r>
            <a:rPr lang="pt-BR" sz="1200" b="1" dirty="0">
              <a:solidFill>
                <a:schemeClr val="bg1"/>
              </a:solidFill>
            </a:rPr>
            <a:t>DÍVIDAS CONTRATADAS</a:t>
          </a:r>
        </a:p>
      </dgm:t>
    </dgm:pt>
    <dgm:pt modelId="{D7A648AA-A3D2-4A37-86E9-634F3149BD3F}" type="parTrans" cxnId="{9C8B14FC-3D25-4655-8917-7094943C5ED4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472CC8C9-F624-4B84-8228-3DA22A43D4D1}" type="sibTrans" cxnId="{9C8B14FC-3D25-4655-8917-7094943C5ED4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54FBA713-8EB1-4BE3-9627-2D5E6B0F730F}" type="pres">
      <dgm:prSet presAssocID="{FEB0C63A-326B-462C-AFB7-BD4F346A825B}" presName="Name0" presStyleCnt="0">
        <dgm:presLayoutVars>
          <dgm:dir/>
          <dgm:resizeHandles val="exact"/>
        </dgm:presLayoutVars>
      </dgm:prSet>
      <dgm:spPr/>
    </dgm:pt>
    <dgm:pt modelId="{5FA7CACF-DD1F-4064-8723-A7B978ADF9A5}" type="pres">
      <dgm:prSet presAssocID="{FEB0C63A-326B-462C-AFB7-BD4F346A825B}" presName="fgShape" presStyleLbl="fgShp" presStyleIdx="0" presStyleCnt="1" custFlipVert="0" custFlipHor="1" custScaleX="727" custScaleY="32321" custLinFactNeighborX="32789" custLinFactNeighborY="33036"/>
      <dgm:spPr/>
    </dgm:pt>
    <dgm:pt modelId="{30D3472F-8A9E-488F-8969-748F86018C02}" type="pres">
      <dgm:prSet presAssocID="{FEB0C63A-326B-462C-AFB7-BD4F346A825B}" presName="linComp" presStyleCnt="0"/>
      <dgm:spPr/>
    </dgm:pt>
    <dgm:pt modelId="{0FDF1D38-0FCB-47BA-8602-2EE0C4C59EC4}" type="pres">
      <dgm:prSet presAssocID="{F2621323-68A0-4F2C-B898-BCC2475C1E66}" presName="compNode" presStyleCnt="0"/>
      <dgm:spPr/>
    </dgm:pt>
    <dgm:pt modelId="{DAADB68D-14C8-49BC-B8C7-8A5E6CB03BDB}" type="pres">
      <dgm:prSet presAssocID="{F2621323-68A0-4F2C-B898-BCC2475C1E66}" presName="bkgdShape" presStyleLbl="node1" presStyleIdx="0" presStyleCnt="5"/>
      <dgm:spPr/>
    </dgm:pt>
    <dgm:pt modelId="{867CCC4D-46D2-46F3-BCCC-4E6E2A79D707}" type="pres">
      <dgm:prSet presAssocID="{F2621323-68A0-4F2C-B898-BCC2475C1E66}" presName="nodeTx" presStyleLbl="node1" presStyleIdx="0" presStyleCnt="5">
        <dgm:presLayoutVars>
          <dgm:bulletEnabled val="1"/>
        </dgm:presLayoutVars>
      </dgm:prSet>
      <dgm:spPr/>
    </dgm:pt>
    <dgm:pt modelId="{61D3858D-D496-4DEB-9C8B-373769E7D5E5}" type="pres">
      <dgm:prSet presAssocID="{F2621323-68A0-4F2C-B898-BCC2475C1E66}" presName="invisiNode" presStyleLbl="node1" presStyleIdx="0" presStyleCnt="5"/>
      <dgm:spPr/>
    </dgm:pt>
    <dgm:pt modelId="{191C7466-C850-4753-8E0F-5019F6D3AB9A}" type="pres">
      <dgm:prSet presAssocID="{F2621323-68A0-4F2C-B898-BCC2475C1E66}" presName="imagNode" presStyleLbl="fgImgPlace1" presStyleIdx="0" presStyleCnt="5" custScaleX="100008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9325" b="9325"/>
          </a:stretch>
        </a:blipFill>
      </dgm:spPr>
      <dgm:extLst>
        <a:ext uri="{E40237B7-FDA0-4F09-8148-C483321AD2D9}">
          <dgm14:cNvPr xmlns:dgm14="http://schemas.microsoft.com/office/drawing/2010/diagram" id="0" name="" descr="Moedas"/>
        </a:ext>
      </dgm:extLst>
    </dgm:pt>
    <dgm:pt modelId="{B84EE663-35AE-4A0E-BB97-9A7B48308965}" type="pres">
      <dgm:prSet presAssocID="{379542E2-2806-4315-AD55-FF6376A34F4B}" presName="sibTrans" presStyleLbl="sibTrans2D1" presStyleIdx="0" presStyleCnt="0"/>
      <dgm:spPr/>
    </dgm:pt>
    <dgm:pt modelId="{64EFD037-52D2-470E-9624-E4C4BA9E73BD}" type="pres">
      <dgm:prSet presAssocID="{3F0CA767-C4D4-41E8-B053-4ACEC9BC2882}" presName="compNode" presStyleCnt="0"/>
      <dgm:spPr/>
    </dgm:pt>
    <dgm:pt modelId="{B2ABC2CC-A58F-4C96-A729-E4507A5DFF53}" type="pres">
      <dgm:prSet presAssocID="{3F0CA767-C4D4-41E8-B053-4ACEC9BC2882}" presName="bkgdShape" presStyleLbl="node1" presStyleIdx="1" presStyleCnt="5" custLinFactNeighborX="326"/>
      <dgm:spPr/>
    </dgm:pt>
    <dgm:pt modelId="{31138E91-9D3F-4323-9038-EB0FC838F0E9}" type="pres">
      <dgm:prSet presAssocID="{3F0CA767-C4D4-41E8-B053-4ACEC9BC2882}" presName="nodeTx" presStyleLbl="node1" presStyleIdx="1" presStyleCnt="5">
        <dgm:presLayoutVars>
          <dgm:bulletEnabled val="1"/>
        </dgm:presLayoutVars>
      </dgm:prSet>
      <dgm:spPr/>
    </dgm:pt>
    <dgm:pt modelId="{AF4F37EF-9B26-488A-80B4-4322AE6A445C}" type="pres">
      <dgm:prSet presAssocID="{3F0CA767-C4D4-41E8-B053-4ACEC9BC2882}" presName="invisiNode" presStyleLbl="node1" presStyleIdx="1" presStyleCnt="5"/>
      <dgm:spPr/>
    </dgm:pt>
    <dgm:pt modelId="{41F1E309-A835-4F61-9D85-F9D6E47BF3E3}" type="pres">
      <dgm:prSet presAssocID="{3F0CA767-C4D4-41E8-B053-4ACEC9BC2882}" presName="imagNode" presStyleLbl="fgImgPlace1" presStyleIdx="1" presStyleCnt="5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4" t="9325" r="-4" b="9325"/>
          </a:stretch>
        </a:blipFill>
      </dgm:spPr>
      <dgm:extLst>
        <a:ext uri="{E40237B7-FDA0-4F09-8148-C483321AD2D9}">
          <dgm14:cNvPr xmlns:dgm14="http://schemas.microsoft.com/office/drawing/2010/diagram" id="0" name="" descr="Pesquisar"/>
        </a:ext>
      </dgm:extLst>
    </dgm:pt>
    <dgm:pt modelId="{31C6161D-D972-4727-BD3E-3151AFA113AD}" type="pres">
      <dgm:prSet presAssocID="{B7045A0B-0AB9-4802-BDF3-FDB8AB1D529D}" presName="sibTrans" presStyleLbl="sibTrans2D1" presStyleIdx="0" presStyleCnt="0"/>
      <dgm:spPr/>
    </dgm:pt>
    <dgm:pt modelId="{061D5640-5FF3-42CE-A427-D8E875701306}" type="pres">
      <dgm:prSet presAssocID="{E834A64F-1193-430D-9339-A85DC4E88AC7}" presName="compNode" presStyleCnt="0"/>
      <dgm:spPr/>
    </dgm:pt>
    <dgm:pt modelId="{81F148B4-5FF7-45EB-BAE8-6D2ED8C4F5DA}" type="pres">
      <dgm:prSet presAssocID="{E834A64F-1193-430D-9339-A85DC4E88AC7}" presName="bkgdShape" presStyleLbl="node1" presStyleIdx="2" presStyleCnt="5"/>
      <dgm:spPr/>
    </dgm:pt>
    <dgm:pt modelId="{A6AC5EC0-56E4-45A9-9A87-DA7C65119CBF}" type="pres">
      <dgm:prSet presAssocID="{E834A64F-1193-430D-9339-A85DC4E88AC7}" presName="nodeTx" presStyleLbl="node1" presStyleIdx="2" presStyleCnt="5">
        <dgm:presLayoutVars>
          <dgm:bulletEnabled val="1"/>
        </dgm:presLayoutVars>
      </dgm:prSet>
      <dgm:spPr/>
    </dgm:pt>
    <dgm:pt modelId="{18B152EF-C592-42E7-B726-A8EF274D93E3}" type="pres">
      <dgm:prSet presAssocID="{E834A64F-1193-430D-9339-A85DC4E88AC7}" presName="invisiNode" presStyleLbl="node1" presStyleIdx="2" presStyleCnt="5"/>
      <dgm:spPr/>
    </dgm:pt>
    <dgm:pt modelId="{A2BD4CC7-99E5-439C-AB1A-86ACB338015F}" type="pres">
      <dgm:prSet presAssocID="{E834A64F-1193-430D-9339-A85DC4E88AC7}" presName="imagNode" presStyleLbl="fgImgPlace1" presStyleIdx="2" presStyleCnt="5"/>
      <dgm:spPr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4" t="9325" r="-4" b="9325"/>
          </a:stretch>
        </a:blipFill>
      </dgm:spPr>
      <dgm:extLst>
        <a:ext uri="{E40237B7-FDA0-4F09-8148-C483321AD2D9}">
          <dgm14:cNvPr xmlns:dgm14="http://schemas.microsoft.com/office/drawing/2010/diagram" id="0" name="" descr="Estatísticas"/>
        </a:ext>
      </dgm:extLst>
    </dgm:pt>
    <dgm:pt modelId="{C0ACA0EA-6F0D-42AD-AB55-9BDBB677BBB4}" type="pres">
      <dgm:prSet presAssocID="{291EE363-F1DC-4966-A54C-A686E4B3423A}" presName="sibTrans" presStyleLbl="sibTrans2D1" presStyleIdx="0" presStyleCnt="0"/>
      <dgm:spPr/>
    </dgm:pt>
    <dgm:pt modelId="{0FB68437-4C19-44EE-A981-CB17FE88F427}" type="pres">
      <dgm:prSet presAssocID="{3A02CDD6-B84C-4869-937E-684CE7E86E18}" presName="compNode" presStyleCnt="0"/>
      <dgm:spPr/>
    </dgm:pt>
    <dgm:pt modelId="{652481D8-5623-48F5-9C1B-25FF94DF7CF3}" type="pres">
      <dgm:prSet presAssocID="{3A02CDD6-B84C-4869-937E-684CE7E86E18}" presName="bkgdShape" presStyleLbl="node1" presStyleIdx="3" presStyleCnt="5"/>
      <dgm:spPr/>
    </dgm:pt>
    <dgm:pt modelId="{DD90483E-B41B-41EB-A3C1-7AC453F0633C}" type="pres">
      <dgm:prSet presAssocID="{3A02CDD6-B84C-4869-937E-684CE7E86E18}" presName="nodeTx" presStyleLbl="node1" presStyleIdx="3" presStyleCnt="5">
        <dgm:presLayoutVars>
          <dgm:bulletEnabled val="1"/>
        </dgm:presLayoutVars>
      </dgm:prSet>
      <dgm:spPr/>
    </dgm:pt>
    <dgm:pt modelId="{9805E030-81CD-4598-9B7C-82E7371ACC17}" type="pres">
      <dgm:prSet presAssocID="{3A02CDD6-B84C-4869-937E-684CE7E86E18}" presName="invisiNode" presStyleLbl="node1" presStyleIdx="3" presStyleCnt="5"/>
      <dgm:spPr/>
    </dgm:pt>
    <dgm:pt modelId="{72822C7D-4362-4CCC-9EB8-F8FBDC582985}" type="pres">
      <dgm:prSet presAssocID="{3A02CDD6-B84C-4869-937E-684CE7E86E18}" presName="imagNode" presStyleLbl="fgImgPlace1" presStyleIdx="3" presStyleCnt="5"/>
      <dgm:spPr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4" t="9325" r="-4" b="9325"/>
          </a:stretch>
        </a:blipFill>
      </dgm:spPr>
      <dgm:extLst>
        <a:ext uri="{E40237B7-FDA0-4F09-8148-C483321AD2D9}">
          <dgm14:cNvPr xmlns:dgm14="http://schemas.microsoft.com/office/drawing/2010/diagram" id="0" name="" descr="Balança da justiça"/>
        </a:ext>
      </dgm:extLst>
    </dgm:pt>
    <dgm:pt modelId="{CA46893E-01F7-42F8-9E2C-2BF9B9DCD0BA}" type="pres">
      <dgm:prSet presAssocID="{D17F6268-1A1C-46CF-B68B-7F70609B14FC}" presName="sibTrans" presStyleLbl="sibTrans2D1" presStyleIdx="0" presStyleCnt="0"/>
      <dgm:spPr/>
    </dgm:pt>
    <dgm:pt modelId="{BBB1DAB8-261D-43D2-AB8C-FE2C2F2A6281}" type="pres">
      <dgm:prSet presAssocID="{ED7F3570-B54E-478F-B3D8-BB13436567F9}" presName="compNode" presStyleCnt="0"/>
      <dgm:spPr/>
    </dgm:pt>
    <dgm:pt modelId="{82E1DD8F-1527-46C4-9412-BF704EC4A469}" type="pres">
      <dgm:prSet presAssocID="{ED7F3570-B54E-478F-B3D8-BB13436567F9}" presName="bkgdShape" presStyleLbl="node1" presStyleIdx="4" presStyleCnt="5"/>
      <dgm:spPr/>
    </dgm:pt>
    <dgm:pt modelId="{44D24B53-589B-4B2F-AC80-BDB42E573578}" type="pres">
      <dgm:prSet presAssocID="{ED7F3570-B54E-478F-B3D8-BB13436567F9}" presName="nodeTx" presStyleLbl="node1" presStyleIdx="4" presStyleCnt="5">
        <dgm:presLayoutVars>
          <dgm:bulletEnabled val="1"/>
        </dgm:presLayoutVars>
      </dgm:prSet>
      <dgm:spPr/>
    </dgm:pt>
    <dgm:pt modelId="{FD689BA4-6DA2-4936-8E90-DF6737283469}" type="pres">
      <dgm:prSet presAssocID="{ED7F3570-B54E-478F-B3D8-BB13436567F9}" presName="invisiNode" presStyleLbl="node1" presStyleIdx="4" presStyleCnt="5"/>
      <dgm:spPr/>
    </dgm:pt>
    <dgm:pt modelId="{141EB38E-6EB1-4FAA-B3FE-4D17F4B1D8E4}" type="pres">
      <dgm:prSet presAssocID="{ED7F3570-B54E-478F-B3D8-BB13436567F9}" presName="imagNode" presStyleLbl="fgImgPlace1" presStyleIdx="4" presStyleCnt="5"/>
      <dgm:spPr>
        <a:blipFill dpi="0" rotWithShape="1"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-4" t="9325" r="-4" b="9325"/>
          </a:stretch>
        </a:blipFill>
      </dgm:spPr>
      <dgm:extLst>
        <a:ext uri="{E40237B7-FDA0-4F09-8148-C483321AD2D9}">
          <dgm14:cNvPr xmlns:dgm14="http://schemas.microsoft.com/office/drawing/2010/diagram" id="0" name="" descr="Barras de ouro"/>
        </a:ext>
      </dgm:extLst>
    </dgm:pt>
  </dgm:ptLst>
  <dgm:cxnLst>
    <dgm:cxn modelId="{BF44E209-16C6-4C04-8E33-CFAD473C3F49}" type="presOf" srcId="{3A02CDD6-B84C-4869-937E-684CE7E86E18}" destId="{652481D8-5623-48F5-9C1B-25FF94DF7CF3}" srcOrd="0" destOrd="0" presId="urn:microsoft.com/office/officeart/2005/8/layout/hList7"/>
    <dgm:cxn modelId="{1EE9B71B-B327-4C82-ABA5-5DDCC1BA37E2}" type="presOf" srcId="{3A02CDD6-B84C-4869-937E-684CE7E86E18}" destId="{DD90483E-B41B-41EB-A3C1-7AC453F0633C}" srcOrd="1" destOrd="0" presId="urn:microsoft.com/office/officeart/2005/8/layout/hList7"/>
    <dgm:cxn modelId="{FC6EE91C-4807-42F5-B5E1-87DACC57C733}" type="presOf" srcId="{F2621323-68A0-4F2C-B898-BCC2475C1E66}" destId="{DAADB68D-14C8-49BC-B8C7-8A5E6CB03BDB}" srcOrd="0" destOrd="0" presId="urn:microsoft.com/office/officeart/2005/8/layout/hList7"/>
    <dgm:cxn modelId="{0803BD27-E20A-46C4-B862-C5FD9F163A69}" type="presOf" srcId="{D17F6268-1A1C-46CF-B68B-7F70609B14FC}" destId="{CA46893E-01F7-42F8-9E2C-2BF9B9DCD0BA}" srcOrd="0" destOrd="0" presId="urn:microsoft.com/office/officeart/2005/8/layout/hList7"/>
    <dgm:cxn modelId="{F62AE65F-CC82-410A-BF75-61DC6FBF8730}" type="presOf" srcId="{E834A64F-1193-430D-9339-A85DC4E88AC7}" destId="{81F148B4-5FF7-45EB-BAE8-6D2ED8C4F5DA}" srcOrd="0" destOrd="0" presId="urn:microsoft.com/office/officeart/2005/8/layout/hList7"/>
    <dgm:cxn modelId="{556A1E68-3D8E-4736-B741-E7602B8769F2}" type="presOf" srcId="{ED7F3570-B54E-478F-B3D8-BB13436567F9}" destId="{44D24B53-589B-4B2F-AC80-BDB42E573578}" srcOrd="1" destOrd="0" presId="urn:microsoft.com/office/officeart/2005/8/layout/hList7"/>
    <dgm:cxn modelId="{1B9D7E4B-5685-40A6-B7C1-A989A7BBC50B}" type="presOf" srcId="{E834A64F-1193-430D-9339-A85DC4E88AC7}" destId="{A6AC5EC0-56E4-45A9-9A87-DA7C65119CBF}" srcOrd="1" destOrd="0" presId="urn:microsoft.com/office/officeart/2005/8/layout/hList7"/>
    <dgm:cxn modelId="{9298A46D-9CA6-4576-AE5F-0D3C9C4EDE42}" srcId="{FEB0C63A-326B-462C-AFB7-BD4F346A825B}" destId="{E834A64F-1193-430D-9339-A85DC4E88AC7}" srcOrd="2" destOrd="0" parTransId="{430AF9FB-B142-4441-ADA8-824E562A8E8C}" sibTransId="{291EE363-F1DC-4966-A54C-A686E4B3423A}"/>
    <dgm:cxn modelId="{1969A86E-0407-41A5-B364-96D465EF932D}" type="presOf" srcId="{3F0CA767-C4D4-41E8-B053-4ACEC9BC2882}" destId="{B2ABC2CC-A58F-4C96-A729-E4507A5DFF53}" srcOrd="0" destOrd="0" presId="urn:microsoft.com/office/officeart/2005/8/layout/hList7"/>
    <dgm:cxn modelId="{2B4CD351-3BB6-41B5-BC42-1220CB13138D}" type="presOf" srcId="{291EE363-F1DC-4966-A54C-A686E4B3423A}" destId="{C0ACA0EA-6F0D-42AD-AB55-9BDBB677BBB4}" srcOrd="0" destOrd="0" presId="urn:microsoft.com/office/officeart/2005/8/layout/hList7"/>
    <dgm:cxn modelId="{E6877B59-5855-4003-A6EF-D78D4440C85F}" type="presOf" srcId="{3F0CA767-C4D4-41E8-B053-4ACEC9BC2882}" destId="{31138E91-9D3F-4323-9038-EB0FC838F0E9}" srcOrd="1" destOrd="0" presId="urn:microsoft.com/office/officeart/2005/8/layout/hList7"/>
    <dgm:cxn modelId="{28EAF5AE-8213-4032-83A2-495E629FF69A}" type="presOf" srcId="{379542E2-2806-4315-AD55-FF6376A34F4B}" destId="{B84EE663-35AE-4A0E-BB97-9A7B48308965}" srcOrd="0" destOrd="0" presId="urn:microsoft.com/office/officeart/2005/8/layout/hList7"/>
    <dgm:cxn modelId="{25E426B7-B8E2-4A50-95F4-8CC9DB755F82}" type="presOf" srcId="{ED7F3570-B54E-478F-B3D8-BB13436567F9}" destId="{82E1DD8F-1527-46C4-9412-BF704EC4A469}" srcOrd="0" destOrd="0" presId="urn:microsoft.com/office/officeart/2005/8/layout/hList7"/>
    <dgm:cxn modelId="{4E2CACBD-20C4-4B71-B946-19BA3B2507EA}" srcId="{FEB0C63A-326B-462C-AFB7-BD4F346A825B}" destId="{F2621323-68A0-4F2C-B898-BCC2475C1E66}" srcOrd="0" destOrd="0" parTransId="{9C2FDDD6-49F9-498C-A24E-477890AC66B5}" sibTransId="{379542E2-2806-4315-AD55-FF6376A34F4B}"/>
    <dgm:cxn modelId="{8E7BBBCC-3702-42E8-99C0-81E09865D6F2}" type="presOf" srcId="{F2621323-68A0-4F2C-B898-BCC2475C1E66}" destId="{867CCC4D-46D2-46F3-BCCC-4E6E2A79D707}" srcOrd="1" destOrd="0" presId="urn:microsoft.com/office/officeart/2005/8/layout/hList7"/>
    <dgm:cxn modelId="{1D7860EC-7D1F-4910-8439-61269F557D51}" type="presOf" srcId="{FEB0C63A-326B-462C-AFB7-BD4F346A825B}" destId="{54FBA713-8EB1-4BE3-9627-2D5E6B0F730F}" srcOrd="0" destOrd="0" presId="urn:microsoft.com/office/officeart/2005/8/layout/hList7"/>
    <dgm:cxn modelId="{8B8759F0-48DC-4C50-9B82-7C5B78AC51E6}" srcId="{FEB0C63A-326B-462C-AFB7-BD4F346A825B}" destId="{3A02CDD6-B84C-4869-937E-684CE7E86E18}" srcOrd="3" destOrd="0" parTransId="{5AA4ACD6-A4F7-49BA-A24C-D1DD355AC73A}" sibTransId="{D17F6268-1A1C-46CF-B68B-7F70609B14FC}"/>
    <dgm:cxn modelId="{CF2B43F7-EEE5-45FB-918F-11A601F4ADAF}" srcId="{FEB0C63A-326B-462C-AFB7-BD4F346A825B}" destId="{3F0CA767-C4D4-41E8-B053-4ACEC9BC2882}" srcOrd="1" destOrd="0" parTransId="{007EADBD-B099-4C37-B15A-8352C42D1566}" sibTransId="{B7045A0B-0AB9-4802-BDF3-FDB8AB1D529D}"/>
    <dgm:cxn modelId="{F998E8FB-3C64-46FA-8A24-E30FD50083A2}" type="presOf" srcId="{B7045A0B-0AB9-4802-BDF3-FDB8AB1D529D}" destId="{31C6161D-D972-4727-BD3E-3151AFA113AD}" srcOrd="0" destOrd="0" presId="urn:microsoft.com/office/officeart/2005/8/layout/hList7"/>
    <dgm:cxn modelId="{9C8B14FC-3D25-4655-8917-7094943C5ED4}" srcId="{FEB0C63A-326B-462C-AFB7-BD4F346A825B}" destId="{ED7F3570-B54E-478F-B3D8-BB13436567F9}" srcOrd="4" destOrd="0" parTransId="{D7A648AA-A3D2-4A37-86E9-634F3149BD3F}" sibTransId="{472CC8C9-F624-4B84-8228-3DA22A43D4D1}"/>
    <dgm:cxn modelId="{1C0A3B1C-CE3B-4B8F-B4D9-1D703BB49425}" type="presParOf" srcId="{54FBA713-8EB1-4BE3-9627-2D5E6B0F730F}" destId="{5FA7CACF-DD1F-4064-8723-A7B978ADF9A5}" srcOrd="0" destOrd="0" presId="urn:microsoft.com/office/officeart/2005/8/layout/hList7"/>
    <dgm:cxn modelId="{A4F2598B-ED64-4DE1-A661-75DCDFABEC6C}" type="presParOf" srcId="{54FBA713-8EB1-4BE3-9627-2D5E6B0F730F}" destId="{30D3472F-8A9E-488F-8969-748F86018C02}" srcOrd="1" destOrd="0" presId="urn:microsoft.com/office/officeart/2005/8/layout/hList7"/>
    <dgm:cxn modelId="{5CC2903D-605F-47E8-9097-A69741400F74}" type="presParOf" srcId="{30D3472F-8A9E-488F-8969-748F86018C02}" destId="{0FDF1D38-0FCB-47BA-8602-2EE0C4C59EC4}" srcOrd="0" destOrd="0" presId="urn:microsoft.com/office/officeart/2005/8/layout/hList7"/>
    <dgm:cxn modelId="{2158B30C-1278-4648-9383-D150583121CE}" type="presParOf" srcId="{0FDF1D38-0FCB-47BA-8602-2EE0C4C59EC4}" destId="{DAADB68D-14C8-49BC-B8C7-8A5E6CB03BDB}" srcOrd="0" destOrd="0" presId="urn:microsoft.com/office/officeart/2005/8/layout/hList7"/>
    <dgm:cxn modelId="{019FDA7A-CE73-4DB8-AF1E-BDAC595C7812}" type="presParOf" srcId="{0FDF1D38-0FCB-47BA-8602-2EE0C4C59EC4}" destId="{867CCC4D-46D2-46F3-BCCC-4E6E2A79D707}" srcOrd="1" destOrd="0" presId="urn:microsoft.com/office/officeart/2005/8/layout/hList7"/>
    <dgm:cxn modelId="{3F7CB3B9-1A2F-41EC-A03F-914CF6204645}" type="presParOf" srcId="{0FDF1D38-0FCB-47BA-8602-2EE0C4C59EC4}" destId="{61D3858D-D496-4DEB-9C8B-373769E7D5E5}" srcOrd="2" destOrd="0" presId="urn:microsoft.com/office/officeart/2005/8/layout/hList7"/>
    <dgm:cxn modelId="{22526B11-03BE-4B6E-B07B-C1738B92E7CF}" type="presParOf" srcId="{0FDF1D38-0FCB-47BA-8602-2EE0C4C59EC4}" destId="{191C7466-C850-4753-8E0F-5019F6D3AB9A}" srcOrd="3" destOrd="0" presId="urn:microsoft.com/office/officeart/2005/8/layout/hList7"/>
    <dgm:cxn modelId="{E8FE2D44-FF5F-40D2-9DCB-FB1693FF3BCF}" type="presParOf" srcId="{30D3472F-8A9E-488F-8969-748F86018C02}" destId="{B84EE663-35AE-4A0E-BB97-9A7B48308965}" srcOrd="1" destOrd="0" presId="urn:microsoft.com/office/officeart/2005/8/layout/hList7"/>
    <dgm:cxn modelId="{B13C7EC7-662E-48E1-8132-B9A3BE3CC6D9}" type="presParOf" srcId="{30D3472F-8A9E-488F-8969-748F86018C02}" destId="{64EFD037-52D2-470E-9624-E4C4BA9E73BD}" srcOrd="2" destOrd="0" presId="urn:microsoft.com/office/officeart/2005/8/layout/hList7"/>
    <dgm:cxn modelId="{99E01B1E-8748-492F-B2F2-7D341D28A699}" type="presParOf" srcId="{64EFD037-52D2-470E-9624-E4C4BA9E73BD}" destId="{B2ABC2CC-A58F-4C96-A729-E4507A5DFF53}" srcOrd="0" destOrd="0" presId="urn:microsoft.com/office/officeart/2005/8/layout/hList7"/>
    <dgm:cxn modelId="{489414C0-C17D-4EA7-834D-9C9FFFF7E7CC}" type="presParOf" srcId="{64EFD037-52D2-470E-9624-E4C4BA9E73BD}" destId="{31138E91-9D3F-4323-9038-EB0FC838F0E9}" srcOrd="1" destOrd="0" presId="urn:microsoft.com/office/officeart/2005/8/layout/hList7"/>
    <dgm:cxn modelId="{F6CF3D57-C522-444A-AEA9-DFB22CBF826B}" type="presParOf" srcId="{64EFD037-52D2-470E-9624-E4C4BA9E73BD}" destId="{AF4F37EF-9B26-488A-80B4-4322AE6A445C}" srcOrd="2" destOrd="0" presId="urn:microsoft.com/office/officeart/2005/8/layout/hList7"/>
    <dgm:cxn modelId="{097C32BE-ADC8-4121-84E5-D2F214001AE2}" type="presParOf" srcId="{64EFD037-52D2-470E-9624-E4C4BA9E73BD}" destId="{41F1E309-A835-4F61-9D85-F9D6E47BF3E3}" srcOrd="3" destOrd="0" presId="urn:microsoft.com/office/officeart/2005/8/layout/hList7"/>
    <dgm:cxn modelId="{0BFC25AD-E1B6-4180-9FAE-A3F558D480F4}" type="presParOf" srcId="{30D3472F-8A9E-488F-8969-748F86018C02}" destId="{31C6161D-D972-4727-BD3E-3151AFA113AD}" srcOrd="3" destOrd="0" presId="urn:microsoft.com/office/officeart/2005/8/layout/hList7"/>
    <dgm:cxn modelId="{C1A02732-D9D3-4D3C-9A06-1AF6C54DC166}" type="presParOf" srcId="{30D3472F-8A9E-488F-8969-748F86018C02}" destId="{061D5640-5FF3-42CE-A427-D8E875701306}" srcOrd="4" destOrd="0" presId="urn:microsoft.com/office/officeart/2005/8/layout/hList7"/>
    <dgm:cxn modelId="{A1570291-4E64-4B4F-95C4-B34569DC72C3}" type="presParOf" srcId="{061D5640-5FF3-42CE-A427-D8E875701306}" destId="{81F148B4-5FF7-45EB-BAE8-6D2ED8C4F5DA}" srcOrd="0" destOrd="0" presId="urn:microsoft.com/office/officeart/2005/8/layout/hList7"/>
    <dgm:cxn modelId="{F6C4D0D7-F923-47BB-AC58-0B27DD2172FD}" type="presParOf" srcId="{061D5640-5FF3-42CE-A427-D8E875701306}" destId="{A6AC5EC0-56E4-45A9-9A87-DA7C65119CBF}" srcOrd="1" destOrd="0" presId="urn:microsoft.com/office/officeart/2005/8/layout/hList7"/>
    <dgm:cxn modelId="{8D44DC20-AA05-4054-BFCF-3C1F56D66B42}" type="presParOf" srcId="{061D5640-5FF3-42CE-A427-D8E875701306}" destId="{18B152EF-C592-42E7-B726-A8EF274D93E3}" srcOrd="2" destOrd="0" presId="urn:microsoft.com/office/officeart/2005/8/layout/hList7"/>
    <dgm:cxn modelId="{980B543C-0E6A-4508-B125-CA95A32DAD2B}" type="presParOf" srcId="{061D5640-5FF3-42CE-A427-D8E875701306}" destId="{A2BD4CC7-99E5-439C-AB1A-86ACB338015F}" srcOrd="3" destOrd="0" presId="urn:microsoft.com/office/officeart/2005/8/layout/hList7"/>
    <dgm:cxn modelId="{D66C229D-1484-4059-AA35-B918D395193C}" type="presParOf" srcId="{30D3472F-8A9E-488F-8969-748F86018C02}" destId="{C0ACA0EA-6F0D-42AD-AB55-9BDBB677BBB4}" srcOrd="5" destOrd="0" presId="urn:microsoft.com/office/officeart/2005/8/layout/hList7"/>
    <dgm:cxn modelId="{58C5FE43-A67F-465F-8D4D-C65522D7F0EA}" type="presParOf" srcId="{30D3472F-8A9E-488F-8969-748F86018C02}" destId="{0FB68437-4C19-44EE-A981-CB17FE88F427}" srcOrd="6" destOrd="0" presId="urn:microsoft.com/office/officeart/2005/8/layout/hList7"/>
    <dgm:cxn modelId="{C33DCD4F-A93E-4564-A04D-A7F97FE57D55}" type="presParOf" srcId="{0FB68437-4C19-44EE-A981-CB17FE88F427}" destId="{652481D8-5623-48F5-9C1B-25FF94DF7CF3}" srcOrd="0" destOrd="0" presId="urn:microsoft.com/office/officeart/2005/8/layout/hList7"/>
    <dgm:cxn modelId="{9B8FFA30-041C-4FDE-BEAE-29E7B51F5BC2}" type="presParOf" srcId="{0FB68437-4C19-44EE-A981-CB17FE88F427}" destId="{DD90483E-B41B-41EB-A3C1-7AC453F0633C}" srcOrd="1" destOrd="0" presId="urn:microsoft.com/office/officeart/2005/8/layout/hList7"/>
    <dgm:cxn modelId="{3A49A691-5195-4101-BFE3-506486781F0A}" type="presParOf" srcId="{0FB68437-4C19-44EE-A981-CB17FE88F427}" destId="{9805E030-81CD-4598-9B7C-82E7371ACC17}" srcOrd="2" destOrd="0" presId="urn:microsoft.com/office/officeart/2005/8/layout/hList7"/>
    <dgm:cxn modelId="{8D299F00-0166-4179-A5B8-80E6B59A9EB0}" type="presParOf" srcId="{0FB68437-4C19-44EE-A981-CB17FE88F427}" destId="{72822C7D-4362-4CCC-9EB8-F8FBDC582985}" srcOrd="3" destOrd="0" presId="urn:microsoft.com/office/officeart/2005/8/layout/hList7"/>
    <dgm:cxn modelId="{7B7D0915-6C2B-4859-B7F0-0AA5E3545B38}" type="presParOf" srcId="{30D3472F-8A9E-488F-8969-748F86018C02}" destId="{CA46893E-01F7-42F8-9E2C-2BF9B9DCD0BA}" srcOrd="7" destOrd="0" presId="urn:microsoft.com/office/officeart/2005/8/layout/hList7"/>
    <dgm:cxn modelId="{E4E1F8E5-D67D-4E1D-AC27-84F87656D52F}" type="presParOf" srcId="{30D3472F-8A9E-488F-8969-748F86018C02}" destId="{BBB1DAB8-261D-43D2-AB8C-FE2C2F2A6281}" srcOrd="8" destOrd="0" presId="urn:microsoft.com/office/officeart/2005/8/layout/hList7"/>
    <dgm:cxn modelId="{2FA372A9-15A2-4D08-BBF2-650A4E0557F1}" type="presParOf" srcId="{BBB1DAB8-261D-43D2-AB8C-FE2C2F2A6281}" destId="{82E1DD8F-1527-46C4-9412-BF704EC4A469}" srcOrd="0" destOrd="0" presId="urn:microsoft.com/office/officeart/2005/8/layout/hList7"/>
    <dgm:cxn modelId="{4D2C1AAC-F9EE-451A-81D7-1499709C45F9}" type="presParOf" srcId="{BBB1DAB8-261D-43D2-AB8C-FE2C2F2A6281}" destId="{44D24B53-589B-4B2F-AC80-BDB42E573578}" srcOrd="1" destOrd="0" presId="urn:microsoft.com/office/officeart/2005/8/layout/hList7"/>
    <dgm:cxn modelId="{97DB4ADD-CB42-4B37-BFC6-88BC79380F73}" type="presParOf" srcId="{BBB1DAB8-261D-43D2-AB8C-FE2C2F2A6281}" destId="{FD689BA4-6DA2-4936-8E90-DF6737283469}" srcOrd="2" destOrd="0" presId="urn:microsoft.com/office/officeart/2005/8/layout/hList7"/>
    <dgm:cxn modelId="{A016382A-949D-4405-B32A-E6819AAF8B16}" type="presParOf" srcId="{BBB1DAB8-261D-43D2-AB8C-FE2C2F2A6281}" destId="{141EB38E-6EB1-4FAA-B3FE-4D17F4B1D8E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F092FC2-7415-4179-9FAD-1282C89C5DA6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63242FB0-4816-4A6E-BD35-1C28C033FA28}">
      <dgm:prSet phldrT="[Texto]"/>
      <dgm:spPr/>
      <dgm:t>
        <a:bodyPr/>
        <a:lstStyle/>
        <a:p>
          <a:pPr>
            <a:buSzPts val="1111"/>
            <a:buNone/>
          </a:pPr>
          <a:r>
            <a:rPr lang="pt-BR" b="1" dirty="0">
              <a:latin typeface="Montserrat"/>
              <a:ea typeface="Montserrat"/>
              <a:cs typeface="Montserrat"/>
              <a:sym typeface="Montserrat"/>
            </a:rPr>
            <a:t>Receita Corrente Líquida (RCL)</a:t>
          </a:r>
          <a:endParaRPr lang="pt-BR" dirty="0"/>
        </a:p>
      </dgm:t>
    </dgm:pt>
    <dgm:pt modelId="{0BA5E015-7317-4BB3-A23A-E53D07BEE2E3}" type="parTrans" cxnId="{3AA4ADBC-090C-4D38-A973-0873F250FD4B}">
      <dgm:prSet/>
      <dgm:spPr/>
      <dgm:t>
        <a:bodyPr/>
        <a:lstStyle/>
        <a:p>
          <a:endParaRPr lang="pt-BR"/>
        </a:p>
      </dgm:t>
    </dgm:pt>
    <dgm:pt modelId="{01345BE2-AE93-4927-BD1F-3D51079874ED}" type="sibTrans" cxnId="{3AA4ADBC-090C-4D38-A973-0873F250FD4B}">
      <dgm:prSet/>
      <dgm:spPr/>
      <dgm:t>
        <a:bodyPr/>
        <a:lstStyle/>
        <a:p>
          <a:endParaRPr lang="pt-BR"/>
        </a:p>
      </dgm:t>
    </dgm:pt>
    <dgm:pt modelId="{9546C915-35CD-43BA-AD39-1FF921877E00}">
      <dgm:prSet phldrT="[Texto]" custT="1"/>
      <dgm:spPr/>
      <dgm:t>
        <a:bodyPr/>
        <a:lstStyle/>
        <a:p>
          <a:pPr algn="just">
            <a:buSzPts val="1111"/>
            <a:buNone/>
          </a:pPr>
          <a:r>
            <a:rPr lang="pt-BR" sz="1200" dirty="0">
              <a:latin typeface="Montserrat"/>
              <a:ea typeface="Montserrat"/>
              <a:cs typeface="Montserrat"/>
              <a:sym typeface="Montserrat"/>
            </a:rPr>
            <a:t>  </a:t>
          </a:r>
          <a:r>
            <a:rPr lang="pt-BR" sz="1100" b="1" dirty="0">
              <a:latin typeface="Montserrat"/>
              <a:ea typeface="Montserrat"/>
              <a:cs typeface="Montserrat"/>
              <a:sym typeface="Montserrat"/>
            </a:rPr>
            <a:t>o somatório das receitas tributárias</a:t>
          </a:r>
          <a:r>
            <a:rPr lang="pt-BR" sz="1100" dirty="0">
              <a:latin typeface="Montserrat"/>
              <a:ea typeface="Montserrat"/>
              <a:cs typeface="Montserrat"/>
              <a:sym typeface="Montserrat"/>
            </a:rPr>
            <a:t> de:</a:t>
          </a:r>
          <a:endParaRPr lang="pt-BR" sz="1100" dirty="0"/>
        </a:p>
      </dgm:t>
    </dgm:pt>
    <dgm:pt modelId="{A368708F-94CC-4AAB-97A9-E638758BD29C}" type="parTrans" cxnId="{C8B51701-412F-44BD-9A41-1A3A0F3DA9AF}">
      <dgm:prSet/>
      <dgm:spPr/>
      <dgm:t>
        <a:bodyPr/>
        <a:lstStyle/>
        <a:p>
          <a:endParaRPr lang="pt-BR"/>
        </a:p>
      </dgm:t>
    </dgm:pt>
    <dgm:pt modelId="{FF087363-06C8-4B66-866C-634A233B901A}" type="sibTrans" cxnId="{C8B51701-412F-44BD-9A41-1A3A0F3DA9AF}">
      <dgm:prSet/>
      <dgm:spPr/>
      <dgm:t>
        <a:bodyPr/>
        <a:lstStyle/>
        <a:p>
          <a:endParaRPr lang="pt-BR"/>
        </a:p>
      </dgm:t>
    </dgm:pt>
    <dgm:pt modelId="{BAB5FB38-94C7-441B-A3B3-7946D788DD5A}">
      <dgm:prSet phldrT="[Texto]"/>
      <dgm:spPr/>
      <dgm:t>
        <a:bodyPr/>
        <a:lstStyle/>
        <a:p>
          <a:pPr>
            <a:buSzPts val="1111"/>
            <a:buNone/>
          </a:pPr>
          <a:r>
            <a:rPr lang="pt-BR" b="1" dirty="0">
              <a:latin typeface="Montserrat"/>
              <a:ea typeface="Montserrat"/>
              <a:cs typeface="Montserrat"/>
              <a:sym typeface="Montserrat"/>
            </a:rPr>
            <a:t>Receita Corrente </a:t>
          </a:r>
          <a:r>
            <a:rPr lang="pt-BR" b="1" dirty="0" err="1">
              <a:latin typeface="Montserrat"/>
              <a:ea typeface="Montserrat"/>
              <a:cs typeface="Montserrat"/>
              <a:sym typeface="Montserrat"/>
            </a:rPr>
            <a:t>Intraorçamentária</a:t>
          </a:r>
          <a:endParaRPr lang="pt-BR" dirty="0"/>
        </a:p>
      </dgm:t>
    </dgm:pt>
    <dgm:pt modelId="{0F8FEBD7-6A92-4E35-B109-E60BFD6949D5}" type="parTrans" cxnId="{5A24C462-9E72-4C5F-9566-37C42A181DC4}">
      <dgm:prSet/>
      <dgm:spPr/>
      <dgm:t>
        <a:bodyPr/>
        <a:lstStyle/>
        <a:p>
          <a:endParaRPr lang="pt-BR"/>
        </a:p>
      </dgm:t>
    </dgm:pt>
    <dgm:pt modelId="{5196E62A-FC0C-436C-ACA6-2350324F0B07}" type="sibTrans" cxnId="{5A24C462-9E72-4C5F-9566-37C42A181DC4}">
      <dgm:prSet/>
      <dgm:spPr/>
      <dgm:t>
        <a:bodyPr/>
        <a:lstStyle/>
        <a:p>
          <a:endParaRPr lang="pt-BR"/>
        </a:p>
      </dgm:t>
    </dgm:pt>
    <dgm:pt modelId="{EADABCCD-5B13-4B42-AFE7-2151D112F12B}">
      <dgm:prSet phldrT="[Texto]" custT="1"/>
      <dgm:spPr/>
      <dgm:t>
        <a:bodyPr/>
        <a:lstStyle/>
        <a:p>
          <a:pPr algn="just">
            <a:buSzPts val="1111"/>
            <a:buNone/>
          </a:pPr>
          <a:r>
            <a:rPr lang="pt-BR" sz="1100" dirty="0">
              <a:latin typeface="Montserrat"/>
              <a:ea typeface="Montserrat"/>
              <a:cs typeface="Montserrat"/>
              <a:sym typeface="Montserrat"/>
            </a:rPr>
            <a:t> receitas correntes de:</a:t>
          </a:r>
          <a:endParaRPr lang="pt-BR" sz="1100" dirty="0"/>
        </a:p>
      </dgm:t>
    </dgm:pt>
    <dgm:pt modelId="{25477A2D-44C0-43A1-AFBE-E3A5E35BBBE0}" type="parTrans" cxnId="{D5463E41-698A-43D4-947B-B6D0CD618F0C}">
      <dgm:prSet/>
      <dgm:spPr/>
      <dgm:t>
        <a:bodyPr/>
        <a:lstStyle/>
        <a:p>
          <a:endParaRPr lang="pt-BR"/>
        </a:p>
      </dgm:t>
    </dgm:pt>
    <dgm:pt modelId="{A6A4B0C2-1B43-42FD-BDF8-12E23ABF5FB2}" type="sibTrans" cxnId="{D5463E41-698A-43D4-947B-B6D0CD618F0C}">
      <dgm:prSet/>
      <dgm:spPr/>
      <dgm:t>
        <a:bodyPr/>
        <a:lstStyle/>
        <a:p>
          <a:endParaRPr lang="pt-BR"/>
        </a:p>
      </dgm:t>
    </dgm:pt>
    <dgm:pt modelId="{D3F68615-0612-4C39-9C79-EE72094A5FA6}">
      <dgm:prSet phldrT="[Texto]"/>
      <dgm:spPr/>
      <dgm:t>
        <a:bodyPr/>
        <a:lstStyle/>
        <a:p>
          <a:pPr>
            <a:buSzPts val="1111"/>
            <a:buNone/>
          </a:pPr>
          <a:r>
            <a:rPr lang="pt-BR" b="1">
              <a:latin typeface="Montserrat"/>
              <a:ea typeface="Montserrat"/>
              <a:cs typeface="Montserrat"/>
              <a:sym typeface="Montserrat"/>
            </a:rPr>
            <a:t>Receita de Capital</a:t>
          </a:r>
          <a:endParaRPr lang="pt-BR" dirty="0"/>
        </a:p>
      </dgm:t>
    </dgm:pt>
    <dgm:pt modelId="{FC474459-B968-4014-990C-0C41B44D5E4B}" type="parTrans" cxnId="{69073F4F-F5F8-4FE4-92ED-B8D917958572}">
      <dgm:prSet/>
      <dgm:spPr/>
      <dgm:t>
        <a:bodyPr/>
        <a:lstStyle/>
        <a:p>
          <a:endParaRPr lang="pt-BR"/>
        </a:p>
      </dgm:t>
    </dgm:pt>
    <dgm:pt modelId="{D4A22FE3-E155-48BA-ACF8-9DCC5B9D60CE}" type="sibTrans" cxnId="{69073F4F-F5F8-4FE4-92ED-B8D917958572}">
      <dgm:prSet/>
      <dgm:spPr/>
      <dgm:t>
        <a:bodyPr/>
        <a:lstStyle/>
        <a:p>
          <a:endParaRPr lang="pt-BR"/>
        </a:p>
      </dgm:t>
    </dgm:pt>
    <dgm:pt modelId="{F01EA02B-BFA4-4A98-9F04-16FBE9A5A256}">
      <dgm:prSet phldrT="[Texto]"/>
      <dgm:spPr/>
      <dgm:t>
        <a:bodyPr/>
        <a:lstStyle/>
        <a:p>
          <a:pPr algn="just">
            <a:buSzPts val="1111"/>
            <a:buNone/>
          </a:pPr>
          <a:r>
            <a:rPr lang="pt-BR" dirty="0">
              <a:latin typeface="Montserrat"/>
              <a:ea typeface="Montserrat"/>
              <a:cs typeface="Montserrat"/>
              <a:sym typeface="Montserrat"/>
            </a:rPr>
            <a:t> receitas provenientes da realização de recursos financeiros oriundos de:</a:t>
          </a:r>
          <a:endParaRPr lang="pt-BR" dirty="0"/>
        </a:p>
      </dgm:t>
    </dgm:pt>
    <dgm:pt modelId="{BB65CC22-A4F0-48F9-A755-C1C698BA606F}" type="parTrans" cxnId="{BF68F7C0-7D80-4018-B477-84AD850B7A50}">
      <dgm:prSet/>
      <dgm:spPr/>
      <dgm:t>
        <a:bodyPr/>
        <a:lstStyle/>
        <a:p>
          <a:endParaRPr lang="pt-BR"/>
        </a:p>
      </dgm:t>
    </dgm:pt>
    <dgm:pt modelId="{A7334564-015F-4572-B25A-78F279E0D465}" type="sibTrans" cxnId="{BF68F7C0-7D80-4018-B477-84AD850B7A50}">
      <dgm:prSet/>
      <dgm:spPr/>
      <dgm:t>
        <a:bodyPr/>
        <a:lstStyle/>
        <a:p>
          <a:endParaRPr lang="pt-BR"/>
        </a:p>
      </dgm:t>
    </dgm:pt>
    <dgm:pt modelId="{AFCA0C74-41A7-48C4-A1BB-2BBD63769793}">
      <dgm:prSet/>
      <dgm:spPr/>
      <dgm:t>
        <a:bodyPr/>
        <a:lstStyle/>
        <a:p>
          <a:pPr algn="l"/>
          <a:endParaRPr lang="pt-BR" dirty="0">
            <a:latin typeface="Montserrat"/>
            <a:ea typeface="Montserrat"/>
            <a:cs typeface="Montserrat"/>
            <a:sym typeface="Montserrat"/>
          </a:endParaRPr>
        </a:p>
      </dgm:t>
    </dgm:pt>
    <dgm:pt modelId="{28896CED-2995-4912-9016-A275B44B6047}" type="parTrans" cxnId="{EDF5F9CA-E252-41D5-866C-1C97E642D252}">
      <dgm:prSet/>
      <dgm:spPr/>
      <dgm:t>
        <a:bodyPr/>
        <a:lstStyle/>
        <a:p>
          <a:endParaRPr lang="pt-BR"/>
        </a:p>
      </dgm:t>
    </dgm:pt>
    <dgm:pt modelId="{3F496284-B877-456B-9064-F0E9A0057384}" type="sibTrans" cxnId="{EDF5F9CA-E252-41D5-866C-1C97E642D252}">
      <dgm:prSet/>
      <dgm:spPr/>
      <dgm:t>
        <a:bodyPr/>
        <a:lstStyle/>
        <a:p>
          <a:endParaRPr lang="pt-BR"/>
        </a:p>
      </dgm:t>
    </dgm:pt>
    <dgm:pt modelId="{9D1A377F-09C1-417A-A631-EC7EF59205EE}">
      <dgm:prSet phldrT="[Texto]" custT="1"/>
      <dgm:spPr/>
      <dgm:t>
        <a:bodyPr/>
        <a:lstStyle/>
        <a:p>
          <a:pPr algn="just">
            <a:buSzPts val="1111"/>
            <a:buFont typeface="Arial" panose="020B0604020202020204" pitchFamily="34" charset="0"/>
            <a:buChar char="•"/>
          </a:pPr>
          <a:r>
            <a:rPr lang="pt-BR" sz="1100" dirty="0">
              <a:latin typeface="Montserrat"/>
              <a:ea typeface="Montserrat"/>
              <a:cs typeface="Montserrat"/>
              <a:sym typeface="Montserrat"/>
            </a:rPr>
            <a:t> contribuições,</a:t>
          </a:r>
          <a:endParaRPr lang="pt-BR" sz="1100" dirty="0"/>
        </a:p>
      </dgm:t>
    </dgm:pt>
    <dgm:pt modelId="{8AC0CF66-212A-493C-8DAC-3E0F22463505}" type="parTrans" cxnId="{6736FDD4-E102-4563-96C7-C81D695CB6DF}">
      <dgm:prSet/>
      <dgm:spPr/>
      <dgm:t>
        <a:bodyPr/>
        <a:lstStyle/>
        <a:p>
          <a:endParaRPr lang="pt-BR"/>
        </a:p>
      </dgm:t>
    </dgm:pt>
    <dgm:pt modelId="{49E3BBAE-DB79-4CBD-99F5-47B192C69B63}" type="sibTrans" cxnId="{6736FDD4-E102-4563-96C7-C81D695CB6DF}">
      <dgm:prSet/>
      <dgm:spPr/>
      <dgm:t>
        <a:bodyPr/>
        <a:lstStyle/>
        <a:p>
          <a:endParaRPr lang="pt-BR"/>
        </a:p>
      </dgm:t>
    </dgm:pt>
    <dgm:pt modelId="{6B3D6AED-5849-4EA3-AA90-5D215B13D730}">
      <dgm:prSet phldrT="[Texto]" custT="1"/>
      <dgm:spPr/>
      <dgm:t>
        <a:bodyPr/>
        <a:lstStyle/>
        <a:p>
          <a:pPr algn="just">
            <a:buSzPts val="1111"/>
            <a:buFont typeface="Arial" panose="020B0604020202020204" pitchFamily="34" charset="0"/>
            <a:buChar char="•"/>
          </a:pPr>
          <a:r>
            <a:rPr lang="pt-BR" sz="1100" dirty="0">
              <a:latin typeface="Montserrat"/>
              <a:ea typeface="Montserrat"/>
              <a:cs typeface="Montserrat"/>
              <a:sym typeface="Montserrat"/>
            </a:rPr>
            <a:t> patrimoniais, </a:t>
          </a:r>
          <a:endParaRPr lang="pt-BR" sz="1100" dirty="0"/>
        </a:p>
      </dgm:t>
    </dgm:pt>
    <dgm:pt modelId="{1B762197-CB72-4B1E-9B3F-D332DE0904D5}" type="parTrans" cxnId="{62734673-9B8B-490E-A9C0-37C8ADCF5A78}">
      <dgm:prSet/>
      <dgm:spPr/>
      <dgm:t>
        <a:bodyPr/>
        <a:lstStyle/>
        <a:p>
          <a:endParaRPr lang="pt-BR"/>
        </a:p>
      </dgm:t>
    </dgm:pt>
    <dgm:pt modelId="{516DBFCA-6944-4843-B30B-689D47D5DB81}" type="sibTrans" cxnId="{62734673-9B8B-490E-A9C0-37C8ADCF5A78}">
      <dgm:prSet/>
      <dgm:spPr/>
      <dgm:t>
        <a:bodyPr/>
        <a:lstStyle/>
        <a:p>
          <a:endParaRPr lang="pt-BR"/>
        </a:p>
      </dgm:t>
    </dgm:pt>
    <dgm:pt modelId="{F35C6F17-CBFC-4E46-8FA9-BB0CA2206A00}">
      <dgm:prSet phldrT="[Texto]" custT="1"/>
      <dgm:spPr/>
      <dgm:t>
        <a:bodyPr/>
        <a:lstStyle/>
        <a:p>
          <a:pPr algn="just">
            <a:buSzPts val="1111"/>
            <a:buFont typeface="Arial" panose="020B0604020202020204" pitchFamily="34" charset="0"/>
            <a:buChar char="•"/>
          </a:pPr>
          <a:r>
            <a:rPr lang="pt-BR" sz="1100" dirty="0">
              <a:latin typeface="Montserrat"/>
              <a:ea typeface="Montserrat"/>
              <a:cs typeface="Montserrat"/>
              <a:sym typeface="Montserrat"/>
            </a:rPr>
            <a:t> industriais, </a:t>
          </a:r>
          <a:endParaRPr lang="pt-BR" sz="1100" dirty="0"/>
        </a:p>
      </dgm:t>
    </dgm:pt>
    <dgm:pt modelId="{2180883D-905B-422A-AE16-50DED53F7069}" type="parTrans" cxnId="{DB693337-292C-43EE-A2C7-5C8DF9B1D5D7}">
      <dgm:prSet/>
      <dgm:spPr/>
      <dgm:t>
        <a:bodyPr/>
        <a:lstStyle/>
        <a:p>
          <a:endParaRPr lang="pt-BR"/>
        </a:p>
      </dgm:t>
    </dgm:pt>
    <dgm:pt modelId="{036C9B47-CC8E-45EF-B7F2-59A3EB880523}" type="sibTrans" cxnId="{DB693337-292C-43EE-A2C7-5C8DF9B1D5D7}">
      <dgm:prSet/>
      <dgm:spPr/>
      <dgm:t>
        <a:bodyPr/>
        <a:lstStyle/>
        <a:p>
          <a:endParaRPr lang="pt-BR"/>
        </a:p>
      </dgm:t>
    </dgm:pt>
    <dgm:pt modelId="{D1C05E3F-8BCA-41B0-8741-A80361AA21FD}">
      <dgm:prSet phldrT="[Texto]" custT="1"/>
      <dgm:spPr/>
      <dgm:t>
        <a:bodyPr/>
        <a:lstStyle/>
        <a:p>
          <a:pPr algn="just">
            <a:buSzPts val="1111"/>
            <a:buFont typeface="Arial" panose="020B0604020202020204" pitchFamily="34" charset="0"/>
            <a:buChar char="•"/>
          </a:pPr>
          <a:r>
            <a:rPr lang="pt-BR" sz="1100" dirty="0">
              <a:latin typeface="Montserrat"/>
              <a:ea typeface="Montserrat"/>
              <a:cs typeface="Montserrat"/>
              <a:sym typeface="Montserrat"/>
            </a:rPr>
            <a:t> agropecuárias, </a:t>
          </a:r>
          <a:endParaRPr lang="pt-BR" sz="1100" dirty="0"/>
        </a:p>
      </dgm:t>
    </dgm:pt>
    <dgm:pt modelId="{3F734231-AFF1-4A03-A91E-2CC3CEF9CC9F}" type="parTrans" cxnId="{93C3BC53-3AEC-4F13-BD3C-142555911C54}">
      <dgm:prSet/>
      <dgm:spPr/>
      <dgm:t>
        <a:bodyPr/>
        <a:lstStyle/>
        <a:p>
          <a:endParaRPr lang="pt-BR"/>
        </a:p>
      </dgm:t>
    </dgm:pt>
    <dgm:pt modelId="{3A92221A-0D0B-4794-80F2-AD86DC475E0C}" type="sibTrans" cxnId="{93C3BC53-3AEC-4F13-BD3C-142555911C54}">
      <dgm:prSet/>
      <dgm:spPr/>
      <dgm:t>
        <a:bodyPr/>
        <a:lstStyle/>
        <a:p>
          <a:endParaRPr lang="pt-BR"/>
        </a:p>
      </dgm:t>
    </dgm:pt>
    <dgm:pt modelId="{DB5A8824-B585-4087-BD1B-FC76919FF9FC}">
      <dgm:prSet phldrT="[Texto]" custT="1"/>
      <dgm:spPr/>
      <dgm:t>
        <a:bodyPr/>
        <a:lstStyle/>
        <a:p>
          <a:pPr algn="l">
            <a:buSzPts val="1111"/>
            <a:buFont typeface="Arial" panose="020B0604020202020204" pitchFamily="34" charset="0"/>
            <a:buChar char="•"/>
          </a:pPr>
          <a:r>
            <a:rPr lang="pt-BR" sz="1100" dirty="0">
              <a:latin typeface="Montserrat"/>
              <a:ea typeface="Montserrat"/>
              <a:cs typeface="Montserrat"/>
              <a:sym typeface="Montserrat"/>
            </a:rPr>
            <a:t> de serviços, </a:t>
          </a:r>
          <a:endParaRPr lang="pt-BR" sz="1100" dirty="0"/>
        </a:p>
      </dgm:t>
    </dgm:pt>
    <dgm:pt modelId="{AE14844B-D2E6-4FCD-8867-1C49618D0F60}" type="parTrans" cxnId="{D2F19CAB-F29B-4C03-B54B-46DA7527EA05}">
      <dgm:prSet/>
      <dgm:spPr/>
      <dgm:t>
        <a:bodyPr/>
        <a:lstStyle/>
        <a:p>
          <a:endParaRPr lang="pt-BR"/>
        </a:p>
      </dgm:t>
    </dgm:pt>
    <dgm:pt modelId="{93BD451B-F4C0-4E68-86A8-343D38761E6D}" type="sibTrans" cxnId="{D2F19CAB-F29B-4C03-B54B-46DA7527EA05}">
      <dgm:prSet/>
      <dgm:spPr/>
      <dgm:t>
        <a:bodyPr/>
        <a:lstStyle/>
        <a:p>
          <a:endParaRPr lang="pt-BR"/>
        </a:p>
      </dgm:t>
    </dgm:pt>
    <dgm:pt modelId="{E1028D42-FA6F-4CBF-A5F9-1F54B2DA789F}">
      <dgm:prSet phldrT="[Texto]" custT="1"/>
      <dgm:spPr/>
      <dgm:t>
        <a:bodyPr/>
        <a:lstStyle/>
        <a:p>
          <a:pPr algn="just">
            <a:buSzPts val="1111"/>
            <a:buNone/>
          </a:pPr>
          <a:endParaRPr lang="pt-BR" sz="1100" dirty="0"/>
        </a:p>
      </dgm:t>
    </dgm:pt>
    <dgm:pt modelId="{1AE20BF1-C74E-49DE-A1CF-DC7199DC5055}" type="parTrans" cxnId="{CD435B3C-8A52-4AAF-9E8E-0A2FEF0C6766}">
      <dgm:prSet/>
      <dgm:spPr/>
      <dgm:t>
        <a:bodyPr/>
        <a:lstStyle/>
        <a:p>
          <a:endParaRPr lang="pt-BR"/>
        </a:p>
      </dgm:t>
    </dgm:pt>
    <dgm:pt modelId="{835C713C-44C2-4224-AB8E-2947D82BF208}" type="sibTrans" cxnId="{CD435B3C-8A52-4AAF-9E8E-0A2FEF0C6766}">
      <dgm:prSet/>
      <dgm:spPr/>
      <dgm:t>
        <a:bodyPr/>
        <a:lstStyle/>
        <a:p>
          <a:endParaRPr lang="pt-BR"/>
        </a:p>
      </dgm:t>
    </dgm:pt>
    <dgm:pt modelId="{36D884B1-3A84-4197-8EDD-716AE0B565EE}">
      <dgm:prSet phldrT="[Texto]" custT="1"/>
      <dgm:spPr/>
      <dgm:t>
        <a:bodyPr/>
        <a:lstStyle/>
        <a:p>
          <a:pPr algn="l">
            <a:buSzPts val="1111"/>
            <a:buFont typeface="Arial" panose="020B0604020202020204" pitchFamily="34" charset="0"/>
            <a:buChar char="•"/>
          </a:pPr>
          <a:r>
            <a:rPr lang="pt-BR" sz="1100" dirty="0">
              <a:latin typeface="Montserrat"/>
              <a:ea typeface="Montserrat"/>
              <a:cs typeface="Montserrat"/>
              <a:sym typeface="Montserrat"/>
            </a:rPr>
            <a:t> transferências correntes,</a:t>
          </a:r>
          <a:endParaRPr lang="pt-BR" sz="1100" dirty="0"/>
        </a:p>
      </dgm:t>
    </dgm:pt>
    <dgm:pt modelId="{A6FCF80F-5C45-47CF-A30C-8BB709F0BA8A}" type="parTrans" cxnId="{AE2BB80F-757E-4BD6-8EB1-5D8BC80284B8}">
      <dgm:prSet/>
      <dgm:spPr/>
      <dgm:t>
        <a:bodyPr/>
        <a:lstStyle/>
        <a:p>
          <a:endParaRPr lang="pt-BR"/>
        </a:p>
      </dgm:t>
    </dgm:pt>
    <dgm:pt modelId="{6DFC3992-C848-411C-BE82-53DC009E3EAE}" type="sibTrans" cxnId="{AE2BB80F-757E-4BD6-8EB1-5D8BC80284B8}">
      <dgm:prSet/>
      <dgm:spPr/>
      <dgm:t>
        <a:bodyPr/>
        <a:lstStyle/>
        <a:p>
          <a:endParaRPr lang="pt-BR"/>
        </a:p>
      </dgm:t>
    </dgm:pt>
    <dgm:pt modelId="{FCD9A9F5-840E-4BA2-AA67-ED1092920F52}">
      <dgm:prSet phldrT="[Texto]" custT="1"/>
      <dgm:spPr/>
      <dgm:t>
        <a:bodyPr/>
        <a:lstStyle/>
        <a:p>
          <a:pPr algn="l">
            <a:buSzPts val="1111"/>
            <a:buFont typeface="Arial" panose="020B0604020202020204" pitchFamily="34" charset="0"/>
            <a:buChar char="•"/>
          </a:pPr>
          <a:r>
            <a:rPr lang="pt-BR" sz="1100" dirty="0">
              <a:latin typeface="Montserrat"/>
              <a:ea typeface="Montserrat"/>
              <a:cs typeface="Montserrat"/>
              <a:sym typeface="Montserrat"/>
            </a:rPr>
            <a:t> e outras receitas também correntes;</a:t>
          </a:r>
          <a:endParaRPr lang="pt-BR" sz="1100" dirty="0"/>
        </a:p>
      </dgm:t>
    </dgm:pt>
    <dgm:pt modelId="{A561079D-9D4D-44EC-AB52-37BCF05D4FF8}" type="parTrans" cxnId="{213B4CE8-2C97-4ED4-94E4-17C60EA40678}">
      <dgm:prSet/>
      <dgm:spPr/>
      <dgm:t>
        <a:bodyPr/>
        <a:lstStyle/>
        <a:p>
          <a:endParaRPr lang="pt-BR"/>
        </a:p>
      </dgm:t>
    </dgm:pt>
    <dgm:pt modelId="{E2528E45-07AC-4E13-90BD-AA8D845AF52F}" type="sibTrans" cxnId="{213B4CE8-2C97-4ED4-94E4-17C60EA40678}">
      <dgm:prSet/>
      <dgm:spPr/>
      <dgm:t>
        <a:bodyPr/>
        <a:lstStyle/>
        <a:p>
          <a:endParaRPr lang="pt-BR"/>
        </a:p>
      </dgm:t>
    </dgm:pt>
    <dgm:pt modelId="{DF93A369-3C47-4FD5-8B96-A306B978EA2F}">
      <dgm:prSet phldrT="[Texto]" custT="1"/>
      <dgm:spPr/>
      <dgm:t>
        <a:bodyPr/>
        <a:lstStyle/>
        <a:p>
          <a:pPr algn="just">
            <a:buSzPts val="1111"/>
            <a:buFont typeface="Arial" panose="020B0604020202020204" pitchFamily="34" charset="0"/>
            <a:buChar char="•"/>
          </a:pPr>
          <a:r>
            <a:rPr lang="pt-BR" sz="1100" dirty="0">
              <a:latin typeface="Montserrat"/>
              <a:ea typeface="Montserrat"/>
              <a:cs typeface="Montserrat"/>
              <a:sym typeface="Montserrat"/>
            </a:rPr>
            <a:t>órgãos, </a:t>
          </a:r>
          <a:endParaRPr lang="pt-BR" sz="1100" dirty="0"/>
        </a:p>
      </dgm:t>
    </dgm:pt>
    <dgm:pt modelId="{5812003F-6D69-456D-834D-6F2568E7A5CE}" type="parTrans" cxnId="{8C763365-AF3D-4F27-969E-C8CF2B8071A4}">
      <dgm:prSet/>
      <dgm:spPr/>
      <dgm:t>
        <a:bodyPr/>
        <a:lstStyle/>
        <a:p>
          <a:endParaRPr lang="pt-BR"/>
        </a:p>
      </dgm:t>
    </dgm:pt>
    <dgm:pt modelId="{81B4E2C7-6600-4C09-8DFA-9689707EE0BE}" type="sibTrans" cxnId="{8C763365-AF3D-4F27-969E-C8CF2B8071A4}">
      <dgm:prSet/>
      <dgm:spPr/>
      <dgm:t>
        <a:bodyPr/>
        <a:lstStyle/>
        <a:p>
          <a:endParaRPr lang="pt-BR"/>
        </a:p>
      </dgm:t>
    </dgm:pt>
    <dgm:pt modelId="{91A461F4-D07C-44C4-825D-24F64A7F89BF}">
      <dgm:prSet phldrT="[Texto]" custT="1"/>
      <dgm:spPr/>
      <dgm:t>
        <a:bodyPr/>
        <a:lstStyle/>
        <a:p>
          <a:pPr algn="just">
            <a:buSzPts val="1111"/>
            <a:buFont typeface="Arial" panose="020B0604020202020204" pitchFamily="34" charset="0"/>
            <a:buChar char="•"/>
          </a:pPr>
          <a:r>
            <a:rPr lang="pt-BR" sz="1100" dirty="0">
              <a:latin typeface="Montserrat"/>
              <a:ea typeface="Montserrat"/>
              <a:cs typeface="Montserrat"/>
              <a:sym typeface="Montserrat"/>
            </a:rPr>
            <a:t>autarquias, </a:t>
          </a:r>
          <a:endParaRPr lang="pt-BR" sz="1100" dirty="0"/>
        </a:p>
      </dgm:t>
    </dgm:pt>
    <dgm:pt modelId="{B82A0BBE-B3BC-4A3A-9004-FD5BBEBD2797}" type="parTrans" cxnId="{35C4989D-C2FD-4204-8193-2CA9B3BD0C72}">
      <dgm:prSet/>
      <dgm:spPr/>
      <dgm:t>
        <a:bodyPr/>
        <a:lstStyle/>
        <a:p>
          <a:endParaRPr lang="pt-BR"/>
        </a:p>
      </dgm:t>
    </dgm:pt>
    <dgm:pt modelId="{62355895-BD1C-44FF-A789-A31A94F933B8}" type="sibTrans" cxnId="{35C4989D-C2FD-4204-8193-2CA9B3BD0C72}">
      <dgm:prSet/>
      <dgm:spPr/>
      <dgm:t>
        <a:bodyPr/>
        <a:lstStyle/>
        <a:p>
          <a:endParaRPr lang="pt-BR"/>
        </a:p>
      </dgm:t>
    </dgm:pt>
    <dgm:pt modelId="{F3A458A3-B5D3-49EE-9734-7AE965F84D4C}">
      <dgm:prSet phldrT="[Texto]" custT="1"/>
      <dgm:spPr/>
      <dgm:t>
        <a:bodyPr/>
        <a:lstStyle/>
        <a:p>
          <a:pPr algn="just">
            <a:buSzPts val="1111"/>
            <a:buFont typeface="Arial" panose="020B0604020202020204" pitchFamily="34" charset="0"/>
            <a:buChar char="•"/>
          </a:pPr>
          <a:r>
            <a:rPr lang="pt-BR" sz="1100" dirty="0">
              <a:latin typeface="Montserrat"/>
              <a:ea typeface="Montserrat"/>
              <a:cs typeface="Montserrat"/>
              <a:sym typeface="Montserrat"/>
            </a:rPr>
            <a:t>fundações, </a:t>
          </a:r>
          <a:endParaRPr lang="pt-BR" sz="1100" dirty="0"/>
        </a:p>
      </dgm:t>
    </dgm:pt>
    <dgm:pt modelId="{0F1040EF-B05A-4D2E-AD71-7671445D9FB4}" type="parTrans" cxnId="{46F8ED15-F3F0-4D9A-B1D2-EBE576BB664E}">
      <dgm:prSet/>
      <dgm:spPr/>
      <dgm:t>
        <a:bodyPr/>
        <a:lstStyle/>
        <a:p>
          <a:endParaRPr lang="pt-BR"/>
        </a:p>
      </dgm:t>
    </dgm:pt>
    <dgm:pt modelId="{95CB0438-B986-4E2A-9496-B0234FAFF9E8}" type="sibTrans" cxnId="{46F8ED15-F3F0-4D9A-B1D2-EBE576BB664E}">
      <dgm:prSet/>
      <dgm:spPr/>
      <dgm:t>
        <a:bodyPr/>
        <a:lstStyle/>
        <a:p>
          <a:endParaRPr lang="pt-BR"/>
        </a:p>
      </dgm:t>
    </dgm:pt>
    <dgm:pt modelId="{3BAD537D-E999-4E53-9833-37139CBB4690}">
      <dgm:prSet phldrT="[Texto]" custT="1"/>
      <dgm:spPr/>
      <dgm:t>
        <a:bodyPr/>
        <a:lstStyle/>
        <a:p>
          <a:pPr algn="just">
            <a:buSzPts val="1111"/>
            <a:buFont typeface="Arial" panose="020B0604020202020204" pitchFamily="34" charset="0"/>
            <a:buChar char="•"/>
          </a:pPr>
          <a:r>
            <a:rPr lang="pt-BR" sz="1100" dirty="0">
              <a:latin typeface="Montserrat"/>
              <a:ea typeface="Montserrat"/>
              <a:cs typeface="Montserrat"/>
              <a:sym typeface="Montserrat"/>
            </a:rPr>
            <a:t>Empresas dependentes</a:t>
          </a:r>
          <a:endParaRPr lang="pt-BR" sz="1100" dirty="0"/>
        </a:p>
      </dgm:t>
    </dgm:pt>
    <dgm:pt modelId="{35DEC982-8536-40B1-BBC4-6B8C031147F2}" type="parTrans" cxnId="{19CB7E41-5F68-4DFE-94A2-E59EE2AF2A55}">
      <dgm:prSet/>
      <dgm:spPr/>
      <dgm:t>
        <a:bodyPr/>
        <a:lstStyle/>
        <a:p>
          <a:endParaRPr lang="pt-BR"/>
        </a:p>
      </dgm:t>
    </dgm:pt>
    <dgm:pt modelId="{F59402E0-BD5F-45F5-9E40-DE0183E2A050}" type="sibTrans" cxnId="{19CB7E41-5F68-4DFE-94A2-E59EE2AF2A55}">
      <dgm:prSet/>
      <dgm:spPr/>
      <dgm:t>
        <a:bodyPr/>
        <a:lstStyle/>
        <a:p>
          <a:endParaRPr lang="pt-BR"/>
        </a:p>
      </dgm:t>
    </dgm:pt>
    <dgm:pt modelId="{FD9FF47B-05FE-4B30-ADFA-39C592FD053B}">
      <dgm:prSet phldrT="[Texto]" custT="1"/>
      <dgm:spPr/>
      <dgm:t>
        <a:bodyPr/>
        <a:lstStyle/>
        <a:p>
          <a:pPr algn="just">
            <a:buSzPts val="1111"/>
            <a:buFont typeface="Arial" panose="020B0604020202020204" pitchFamily="34" charset="0"/>
            <a:buChar char="•"/>
          </a:pPr>
          <a:r>
            <a:rPr lang="pt-BR" sz="1100" dirty="0">
              <a:latin typeface="Montserrat"/>
              <a:ea typeface="Montserrat"/>
              <a:cs typeface="Montserrat"/>
              <a:sym typeface="Montserrat"/>
            </a:rPr>
            <a:t> e de outras entidades integrantes dos  orçamentos fiscal e da seguridade social da mesma esfera de governo.</a:t>
          </a:r>
          <a:endParaRPr lang="pt-BR" sz="1100" dirty="0"/>
        </a:p>
      </dgm:t>
    </dgm:pt>
    <dgm:pt modelId="{70098E57-2052-454C-9841-AC66645AEAB3}" type="parTrans" cxnId="{30143392-1A7B-4790-9CC3-45BA3B99A5C4}">
      <dgm:prSet/>
      <dgm:spPr/>
      <dgm:t>
        <a:bodyPr/>
        <a:lstStyle/>
        <a:p>
          <a:endParaRPr lang="pt-BR"/>
        </a:p>
      </dgm:t>
    </dgm:pt>
    <dgm:pt modelId="{731E540D-F253-49B6-A543-4B76EE1BDF90}" type="sibTrans" cxnId="{30143392-1A7B-4790-9CC3-45BA3B99A5C4}">
      <dgm:prSet/>
      <dgm:spPr/>
      <dgm:t>
        <a:bodyPr/>
        <a:lstStyle/>
        <a:p>
          <a:endParaRPr lang="pt-BR"/>
        </a:p>
      </dgm:t>
    </dgm:pt>
    <dgm:pt modelId="{7BD454D9-3D87-451F-81AD-3D35A831F85C}">
      <dgm:prSet phldrT="[Texto]" custT="1"/>
      <dgm:spPr/>
      <dgm:t>
        <a:bodyPr/>
        <a:lstStyle/>
        <a:p>
          <a:pPr algn="just">
            <a:buSzPts val="1111"/>
            <a:buNone/>
          </a:pPr>
          <a:endParaRPr lang="pt-BR" sz="1100" dirty="0"/>
        </a:p>
      </dgm:t>
    </dgm:pt>
    <dgm:pt modelId="{9178D3FE-81CB-4081-95E0-E31ACE100413}" type="parTrans" cxnId="{C573B7E3-5FFE-4209-B114-E433E0FB5933}">
      <dgm:prSet/>
      <dgm:spPr/>
      <dgm:t>
        <a:bodyPr/>
        <a:lstStyle/>
        <a:p>
          <a:endParaRPr lang="pt-BR"/>
        </a:p>
      </dgm:t>
    </dgm:pt>
    <dgm:pt modelId="{FF0FB498-312E-4C07-977E-FA41B0149CE4}" type="sibTrans" cxnId="{C573B7E3-5FFE-4209-B114-E433E0FB5933}">
      <dgm:prSet/>
      <dgm:spPr/>
      <dgm:t>
        <a:bodyPr/>
        <a:lstStyle/>
        <a:p>
          <a:endParaRPr lang="pt-BR"/>
        </a:p>
      </dgm:t>
    </dgm:pt>
    <dgm:pt modelId="{BD16D561-F1CC-45A5-9566-372F120ECF5A}">
      <dgm:prSet phldrT="[Texto]"/>
      <dgm:spPr/>
      <dgm:t>
        <a:bodyPr/>
        <a:lstStyle/>
        <a:p>
          <a:pPr algn="just">
            <a:buSzPts val="1111"/>
            <a:buFont typeface="Arial" panose="020B0604020202020204" pitchFamily="34" charset="0"/>
            <a:buChar char="•"/>
          </a:pPr>
          <a:r>
            <a:rPr lang="pt-BR" dirty="0">
              <a:latin typeface="Montserrat"/>
              <a:ea typeface="Montserrat"/>
              <a:cs typeface="Montserrat"/>
              <a:sym typeface="Montserrat"/>
            </a:rPr>
            <a:t> constituição de dívidas; </a:t>
          </a:r>
          <a:endParaRPr lang="pt-BR" dirty="0"/>
        </a:p>
      </dgm:t>
    </dgm:pt>
    <dgm:pt modelId="{2BC515A6-B5B1-49A7-A68B-C5E37F2353C4}" type="parTrans" cxnId="{5E6818AA-1CD7-4D9D-8BB1-50CC83F7FF6A}">
      <dgm:prSet/>
      <dgm:spPr/>
      <dgm:t>
        <a:bodyPr/>
        <a:lstStyle/>
        <a:p>
          <a:endParaRPr lang="pt-BR"/>
        </a:p>
      </dgm:t>
    </dgm:pt>
    <dgm:pt modelId="{D78FFBE1-2760-4F6F-85A6-928F1E82C22C}" type="sibTrans" cxnId="{5E6818AA-1CD7-4D9D-8BB1-50CC83F7FF6A}">
      <dgm:prSet/>
      <dgm:spPr/>
      <dgm:t>
        <a:bodyPr/>
        <a:lstStyle/>
        <a:p>
          <a:endParaRPr lang="pt-BR"/>
        </a:p>
      </dgm:t>
    </dgm:pt>
    <dgm:pt modelId="{5F7AC452-CA3E-4DAF-9392-5A259D84555B}">
      <dgm:prSet phldrT="[Texto]"/>
      <dgm:spPr/>
      <dgm:t>
        <a:bodyPr/>
        <a:lstStyle/>
        <a:p>
          <a:pPr algn="just">
            <a:buSzPts val="1111"/>
            <a:buFont typeface="Arial" panose="020B0604020202020204" pitchFamily="34" charset="0"/>
            <a:buChar char="•"/>
          </a:pPr>
          <a:r>
            <a:rPr lang="pt-BR" dirty="0">
              <a:latin typeface="Montserrat"/>
              <a:ea typeface="Montserrat"/>
              <a:cs typeface="Montserrat"/>
              <a:sym typeface="Montserrat"/>
            </a:rPr>
            <a:t>da conversão, em espécie, de bens e direitos; </a:t>
          </a:r>
          <a:endParaRPr lang="pt-BR" dirty="0"/>
        </a:p>
      </dgm:t>
    </dgm:pt>
    <dgm:pt modelId="{9D6B8EDE-CEAD-4318-BFE4-CC71BD991288}" type="parTrans" cxnId="{C0B6ECF7-8021-4798-8324-0DCF2F66CC6E}">
      <dgm:prSet/>
      <dgm:spPr/>
      <dgm:t>
        <a:bodyPr/>
        <a:lstStyle/>
        <a:p>
          <a:endParaRPr lang="pt-BR"/>
        </a:p>
      </dgm:t>
    </dgm:pt>
    <dgm:pt modelId="{243C615C-E2B0-4D20-B413-AE23CD7BC5EF}" type="sibTrans" cxnId="{C0B6ECF7-8021-4798-8324-0DCF2F66CC6E}">
      <dgm:prSet/>
      <dgm:spPr/>
      <dgm:t>
        <a:bodyPr/>
        <a:lstStyle/>
        <a:p>
          <a:endParaRPr lang="pt-BR"/>
        </a:p>
      </dgm:t>
    </dgm:pt>
    <dgm:pt modelId="{A4E9C4EE-4AC4-4CC4-856B-ACC072E714BC}">
      <dgm:prSet phldrT="[Texto]"/>
      <dgm:spPr/>
      <dgm:t>
        <a:bodyPr/>
        <a:lstStyle/>
        <a:p>
          <a:pPr algn="just">
            <a:buSzPts val="1111"/>
            <a:buFont typeface="Arial" panose="020B0604020202020204" pitchFamily="34" charset="0"/>
            <a:buChar char="•"/>
          </a:pPr>
          <a:r>
            <a:rPr lang="pt-BR" dirty="0">
              <a:latin typeface="Montserrat"/>
              <a:ea typeface="Montserrat"/>
              <a:cs typeface="Montserrat"/>
              <a:sym typeface="Montserrat"/>
            </a:rPr>
            <a:t>os recursos recebidos de outras pessoas de direito público ou privado, destinados a atender despesas classificáveis em despesas de capital. </a:t>
          </a:r>
          <a:endParaRPr lang="pt-BR" dirty="0"/>
        </a:p>
      </dgm:t>
    </dgm:pt>
    <dgm:pt modelId="{65C2774B-2B22-434D-B2D6-FA1A1AD583A4}" type="parTrans" cxnId="{73E721BD-3520-4951-95C7-7C8855E51329}">
      <dgm:prSet/>
      <dgm:spPr/>
      <dgm:t>
        <a:bodyPr/>
        <a:lstStyle/>
        <a:p>
          <a:endParaRPr lang="pt-BR"/>
        </a:p>
      </dgm:t>
    </dgm:pt>
    <dgm:pt modelId="{B4C7BBF9-91A7-4ABD-BC05-9FAB3D11F27D}" type="sibTrans" cxnId="{73E721BD-3520-4951-95C7-7C8855E51329}">
      <dgm:prSet/>
      <dgm:spPr/>
      <dgm:t>
        <a:bodyPr/>
        <a:lstStyle/>
        <a:p>
          <a:endParaRPr lang="pt-BR"/>
        </a:p>
      </dgm:t>
    </dgm:pt>
    <dgm:pt modelId="{DCD55031-DB77-453B-9466-C1AC1F0F559E}">
      <dgm:prSet phldrT="[Texto]"/>
      <dgm:spPr/>
      <dgm:t>
        <a:bodyPr/>
        <a:lstStyle/>
        <a:p>
          <a:pPr algn="just">
            <a:buSzPts val="1111"/>
            <a:buNone/>
          </a:pPr>
          <a:endParaRPr lang="pt-BR" dirty="0"/>
        </a:p>
      </dgm:t>
    </dgm:pt>
    <dgm:pt modelId="{CC31681D-EF8F-4C3A-B81D-A49A86772217}" type="parTrans" cxnId="{14A72A1F-4274-470C-BED4-5D03D7401E52}">
      <dgm:prSet/>
      <dgm:spPr/>
      <dgm:t>
        <a:bodyPr/>
        <a:lstStyle/>
        <a:p>
          <a:endParaRPr lang="pt-BR"/>
        </a:p>
      </dgm:t>
    </dgm:pt>
    <dgm:pt modelId="{49307BF1-6A61-485D-A9DF-91724A953DED}" type="sibTrans" cxnId="{14A72A1F-4274-470C-BED4-5D03D7401E52}">
      <dgm:prSet/>
      <dgm:spPr/>
      <dgm:t>
        <a:bodyPr/>
        <a:lstStyle/>
        <a:p>
          <a:endParaRPr lang="pt-BR"/>
        </a:p>
      </dgm:t>
    </dgm:pt>
    <dgm:pt modelId="{CA7CB7A8-9A22-45AC-A546-A4D7ED2AEDF0}" type="pres">
      <dgm:prSet presAssocID="{7F092FC2-7415-4179-9FAD-1282C89C5DA6}" presName="Name0" presStyleCnt="0">
        <dgm:presLayoutVars>
          <dgm:dir/>
          <dgm:animLvl val="lvl"/>
          <dgm:resizeHandles val="exact"/>
        </dgm:presLayoutVars>
      </dgm:prSet>
      <dgm:spPr/>
    </dgm:pt>
    <dgm:pt modelId="{82F79AFB-076E-454D-A1E1-84266BA30EA8}" type="pres">
      <dgm:prSet presAssocID="{63242FB0-4816-4A6E-BD35-1C28C033FA28}" presName="composite" presStyleCnt="0"/>
      <dgm:spPr/>
    </dgm:pt>
    <dgm:pt modelId="{C87466ED-D888-4DB6-8CCD-2C915BF766AC}" type="pres">
      <dgm:prSet presAssocID="{63242FB0-4816-4A6E-BD35-1C28C033FA2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64949933-321F-452A-95A2-2FF0AAC78E5F}" type="pres">
      <dgm:prSet presAssocID="{63242FB0-4816-4A6E-BD35-1C28C033FA28}" presName="desTx" presStyleLbl="alignAccFollowNode1" presStyleIdx="0" presStyleCnt="3">
        <dgm:presLayoutVars>
          <dgm:bulletEnabled val="1"/>
        </dgm:presLayoutVars>
      </dgm:prSet>
      <dgm:spPr/>
    </dgm:pt>
    <dgm:pt modelId="{496B7C2B-47FA-4592-B3B2-CD1E71BD1A3C}" type="pres">
      <dgm:prSet presAssocID="{01345BE2-AE93-4927-BD1F-3D51079874ED}" presName="space" presStyleCnt="0"/>
      <dgm:spPr/>
    </dgm:pt>
    <dgm:pt modelId="{59E5934C-2302-4CE2-A881-3B35A990B463}" type="pres">
      <dgm:prSet presAssocID="{BAB5FB38-94C7-441B-A3B3-7946D788DD5A}" presName="composite" presStyleCnt="0"/>
      <dgm:spPr/>
    </dgm:pt>
    <dgm:pt modelId="{396E4A43-7AEC-4A50-9BEE-109D301F3A36}" type="pres">
      <dgm:prSet presAssocID="{BAB5FB38-94C7-441B-A3B3-7946D788DD5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C9BE9A5-CD32-4704-A7FB-6CAA2517CF09}" type="pres">
      <dgm:prSet presAssocID="{BAB5FB38-94C7-441B-A3B3-7946D788DD5A}" presName="desTx" presStyleLbl="alignAccFollowNode1" presStyleIdx="1" presStyleCnt="3">
        <dgm:presLayoutVars>
          <dgm:bulletEnabled val="1"/>
        </dgm:presLayoutVars>
      </dgm:prSet>
      <dgm:spPr/>
    </dgm:pt>
    <dgm:pt modelId="{E0377742-2CE1-424C-8D69-5265E287C27C}" type="pres">
      <dgm:prSet presAssocID="{5196E62A-FC0C-436C-ACA6-2350324F0B07}" presName="space" presStyleCnt="0"/>
      <dgm:spPr/>
    </dgm:pt>
    <dgm:pt modelId="{578D28C1-4502-44BD-9767-888720953C02}" type="pres">
      <dgm:prSet presAssocID="{D3F68615-0612-4C39-9C79-EE72094A5FA6}" presName="composite" presStyleCnt="0"/>
      <dgm:spPr/>
    </dgm:pt>
    <dgm:pt modelId="{9005C7A0-4393-4B97-BDA9-F4C0D2B55443}" type="pres">
      <dgm:prSet presAssocID="{D3F68615-0612-4C39-9C79-EE72094A5FA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C5A4CDB1-71EE-403C-92DD-42C46E7AA565}" type="pres">
      <dgm:prSet presAssocID="{D3F68615-0612-4C39-9C79-EE72094A5FA6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CFECFC00-075B-49C6-8D00-BB427AA22860}" type="presOf" srcId="{F35C6F17-CBFC-4E46-8FA9-BB0CA2206A00}" destId="{64949933-321F-452A-95A2-2FF0AAC78E5F}" srcOrd="0" destOrd="4" presId="urn:microsoft.com/office/officeart/2005/8/layout/hList1"/>
    <dgm:cxn modelId="{C8B51701-412F-44BD-9A41-1A3A0F3DA9AF}" srcId="{63242FB0-4816-4A6E-BD35-1C28C033FA28}" destId="{9546C915-35CD-43BA-AD39-1FF921877E00}" srcOrd="0" destOrd="0" parTransId="{A368708F-94CC-4AAB-97A9-E638758BD29C}" sibTransId="{FF087363-06C8-4B66-866C-634A233B901A}"/>
    <dgm:cxn modelId="{5F005D02-1148-455A-BD0F-473C213F16DD}" type="presOf" srcId="{91A461F4-D07C-44C4-825D-24F64A7F89BF}" destId="{BC9BE9A5-CD32-4704-A7FB-6CAA2517CF09}" srcOrd="0" destOrd="3" presId="urn:microsoft.com/office/officeart/2005/8/layout/hList1"/>
    <dgm:cxn modelId="{37F76504-3B64-463E-8B8C-0E5155BACD0A}" type="presOf" srcId="{7F092FC2-7415-4179-9FAD-1282C89C5DA6}" destId="{CA7CB7A8-9A22-45AC-A546-A4D7ED2AEDF0}" srcOrd="0" destOrd="0" presId="urn:microsoft.com/office/officeart/2005/8/layout/hList1"/>
    <dgm:cxn modelId="{AE2BB80F-757E-4BD6-8EB1-5D8BC80284B8}" srcId="{63242FB0-4816-4A6E-BD35-1C28C033FA28}" destId="{36D884B1-3A84-4197-8EDD-716AE0B565EE}" srcOrd="7" destOrd="0" parTransId="{A6FCF80F-5C45-47CF-A30C-8BB709F0BA8A}" sibTransId="{6DFC3992-C848-411C-BE82-53DC009E3EAE}"/>
    <dgm:cxn modelId="{372F1F12-700C-4D44-95D6-53A0407056BB}" type="presOf" srcId="{7BD454D9-3D87-451F-81AD-3D35A831F85C}" destId="{BC9BE9A5-CD32-4704-A7FB-6CAA2517CF09}" srcOrd="0" destOrd="1" presId="urn:microsoft.com/office/officeart/2005/8/layout/hList1"/>
    <dgm:cxn modelId="{DCD8DB13-0E06-4004-B852-41A02F3D3E22}" type="presOf" srcId="{AFCA0C74-41A7-48C4-A1BB-2BBD63769793}" destId="{C5A4CDB1-71EE-403C-92DD-42C46E7AA565}" srcOrd="0" destOrd="5" presId="urn:microsoft.com/office/officeart/2005/8/layout/hList1"/>
    <dgm:cxn modelId="{46F8ED15-F3F0-4D9A-B1D2-EBE576BB664E}" srcId="{BAB5FB38-94C7-441B-A3B3-7946D788DD5A}" destId="{F3A458A3-B5D3-49EE-9734-7AE965F84D4C}" srcOrd="4" destOrd="0" parTransId="{0F1040EF-B05A-4D2E-AD71-7671445D9FB4}" sibTransId="{95CB0438-B986-4E2A-9496-B0234FAFF9E8}"/>
    <dgm:cxn modelId="{05E48E1E-92FF-470B-A742-EEADAB94B819}" type="presOf" srcId="{FCD9A9F5-840E-4BA2-AA67-ED1092920F52}" destId="{64949933-321F-452A-95A2-2FF0AAC78E5F}" srcOrd="0" destOrd="8" presId="urn:microsoft.com/office/officeart/2005/8/layout/hList1"/>
    <dgm:cxn modelId="{14A72A1F-4274-470C-BED4-5D03D7401E52}" srcId="{D3F68615-0612-4C39-9C79-EE72094A5FA6}" destId="{DCD55031-DB77-453B-9466-C1AC1F0F559E}" srcOrd="1" destOrd="0" parTransId="{CC31681D-EF8F-4C3A-B81D-A49A86772217}" sibTransId="{49307BF1-6A61-485D-A9DF-91724A953DED}"/>
    <dgm:cxn modelId="{6DBC2323-74DE-4504-B2B5-E914BDB6CB3D}" type="presOf" srcId="{BAB5FB38-94C7-441B-A3B3-7946D788DD5A}" destId="{396E4A43-7AEC-4A50-9BEE-109D301F3A36}" srcOrd="0" destOrd="0" presId="urn:microsoft.com/office/officeart/2005/8/layout/hList1"/>
    <dgm:cxn modelId="{066E9627-22B9-4B40-A718-6893E170D8F4}" type="presOf" srcId="{FD9FF47B-05FE-4B30-ADFA-39C592FD053B}" destId="{BC9BE9A5-CD32-4704-A7FB-6CAA2517CF09}" srcOrd="0" destOrd="6" presId="urn:microsoft.com/office/officeart/2005/8/layout/hList1"/>
    <dgm:cxn modelId="{9AE26335-37E0-4988-8281-ED0AA6B53810}" type="presOf" srcId="{F01EA02B-BFA4-4A98-9F04-16FBE9A5A256}" destId="{C5A4CDB1-71EE-403C-92DD-42C46E7AA565}" srcOrd="0" destOrd="0" presId="urn:microsoft.com/office/officeart/2005/8/layout/hList1"/>
    <dgm:cxn modelId="{DB693337-292C-43EE-A2C7-5C8DF9B1D5D7}" srcId="{63242FB0-4816-4A6E-BD35-1C28C033FA28}" destId="{F35C6F17-CBFC-4E46-8FA9-BB0CA2206A00}" srcOrd="4" destOrd="0" parTransId="{2180883D-905B-422A-AE16-50DED53F7069}" sibTransId="{036C9B47-CC8E-45EF-B7F2-59A3EB880523}"/>
    <dgm:cxn modelId="{2E8BDD37-5D3E-4211-AE23-3C1FD89F6E79}" type="presOf" srcId="{9546C915-35CD-43BA-AD39-1FF921877E00}" destId="{64949933-321F-452A-95A2-2FF0AAC78E5F}" srcOrd="0" destOrd="0" presId="urn:microsoft.com/office/officeart/2005/8/layout/hList1"/>
    <dgm:cxn modelId="{CD435B3C-8A52-4AAF-9E8E-0A2FEF0C6766}" srcId="{63242FB0-4816-4A6E-BD35-1C28C033FA28}" destId="{E1028D42-FA6F-4CBF-A5F9-1F54B2DA789F}" srcOrd="1" destOrd="0" parTransId="{1AE20BF1-C74E-49DE-A1CF-DC7199DC5055}" sibTransId="{835C713C-44C2-4224-AB8E-2947D82BF208}"/>
    <dgm:cxn modelId="{D5463E41-698A-43D4-947B-B6D0CD618F0C}" srcId="{BAB5FB38-94C7-441B-A3B3-7946D788DD5A}" destId="{EADABCCD-5B13-4B42-AFE7-2151D112F12B}" srcOrd="0" destOrd="0" parTransId="{25477A2D-44C0-43A1-AFBE-E3A5E35BBBE0}" sibTransId="{A6A4B0C2-1B43-42FD-BDF8-12E23ABF5FB2}"/>
    <dgm:cxn modelId="{19CB7E41-5F68-4DFE-94A2-E59EE2AF2A55}" srcId="{BAB5FB38-94C7-441B-A3B3-7946D788DD5A}" destId="{3BAD537D-E999-4E53-9833-37139CBB4690}" srcOrd="5" destOrd="0" parTransId="{35DEC982-8536-40B1-BBC4-6B8C031147F2}" sibTransId="{F59402E0-BD5F-45F5-9E40-DE0183E2A050}"/>
    <dgm:cxn modelId="{5A24C462-9E72-4C5F-9566-37C42A181DC4}" srcId="{7F092FC2-7415-4179-9FAD-1282C89C5DA6}" destId="{BAB5FB38-94C7-441B-A3B3-7946D788DD5A}" srcOrd="1" destOrd="0" parTransId="{0F8FEBD7-6A92-4E35-B109-E60BFD6949D5}" sibTransId="{5196E62A-FC0C-436C-ACA6-2350324F0B07}"/>
    <dgm:cxn modelId="{8C763365-AF3D-4F27-969E-C8CF2B8071A4}" srcId="{BAB5FB38-94C7-441B-A3B3-7946D788DD5A}" destId="{DF93A369-3C47-4FD5-8B96-A306B978EA2F}" srcOrd="2" destOrd="0" parTransId="{5812003F-6D69-456D-834D-6F2568E7A5CE}" sibTransId="{81B4E2C7-6600-4C09-8DFA-9689707EE0BE}"/>
    <dgm:cxn modelId="{53FB4169-8380-4CCF-A9CE-30E93CC6B328}" type="presOf" srcId="{3BAD537D-E999-4E53-9833-37139CBB4690}" destId="{BC9BE9A5-CD32-4704-A7FB-6CAA2517CF09}" srcOrd="0" destOrd="5" presId="urn:microsoft.com/office/officeart/2005/8/layout/hList1"/>
    <dgm:cxn modelId="{4A99666D-6831-444E-9CE6-E13ED4B6A255}" type="presOf" srcId="{BD16D561-F1CC-45A5-9566-372F120ECF5A}" destId="{C5A4CDB1-71EE-403C-92DD-42C46E7AA565}" srcOrd="0" destOrd="2" presId="urn:microsoft.com/office/officeart/2005/8/layout/hList1"/>
    <dgm:cxn modelId="{69073F4F-F5F8-4FE4-92ED-B8D917958572}" srcId="{7F092FC2-7415-4179-9FAD-1282C89C5DA6}" destId="{D3F68615-0612-4C39-9C79-EE72094A5FA6}" srcOrd="2" destOrd="0" parTransId="{FC474459-B968-4014-990C-0C41B44D5E4B}" sibTransId="{D4A22FE3-E155-48BA-ACF8-9DCC5B9D60CE}"/>
    <dgm:cxn modelId="{33ADF951-9B6B-4F04-AB7E-77013891F40E}" type="presOf" srcId="{D3F68615-0612-4C39-9C79-EE72094A5FA6}" destId="{9005C7A0-4393-4B97-BDA9-F4C0D2B55443}" srcOrd="0" destOrd="0" presId="urn:microsoft.com/office/officeart/2005/8/layout/hList1"/>
    <dgm:cxn modelId="{62734673-9B8B-490E-A9C0-37C8ADCF5A78}" srcId="{63242FB0-4816-4A6E-BD35-1C28C033FA28}" destId="{6B3D6AED-5849-4EA3-AA90-5D215B13D730}" srcOrd="3" destOrd="0" parTransId="{1B762197-CB72-4B1E-9B3F-D332DE0904D5}" sibTransId="{516DBFCA-6944-4843-B30B-689D47D5DB81}"/>
    <dgm:cxn modelId="{93C3BC53-3AEC-4F13-BD3C-142555911C54}" srcId="{63242FB0-4816-4A6E-BD35-1C28C033FA28}" destId="{D1C05E3F-8BCA-41B0-8741-A80361AA21FD}" srcOrd="5" destOrd="0" parTransId="{3F734231-AFF1-4A03-A91E-2CC3CEF9CC9F}" sibTransId="{3A92221A-0D0B-4794-80F2-AD86DC475E0C}"/>
    <dgm:cxn modelId="{2CB28C84-23E4-472D-ABCB-E2E3E9A39C82}" type="presOf" srcId="{D1C05E3F-8BCA-41B0-8741-A80361AA21FD}" destId="{64949933-321F-452A-95A2-2FF0AAC78E5F}" srcOrd="0" destOrd="5" presId="urn:microsoft.com/office/officeart/2005/8/layout/hList1"/>
    <dgm:cxn modelId="{D7C53191-D7CC-4C21-AA85-EAEA50B95A23}" type="presOf" srcId="{DCD55031-DB77-453B-9466-C1AC1F0F559E}" destId="{C5A4CDB1-71EE-403C-92DD-42C46E7AA565}" srcOrd="0" destOrd="1" presId="urn:microsoft.com/office/officeart/2005/8/layout/hList1"/>
    <dgm:cxn modelId="{30143392-1A7B-4790-9CC3-45BA3B99A5C4}" srcId="{BAB5FB38-94C7-441B-A3B3-7946D788DD5A}" destId="{FD9FF47B-05FE-4B30-ADFA-39C592FD053B}" srcOrd="6" destOrd="0" parTransId="{70098E57-2052-454C-9841-AC66645AEAB3}" sibTransId="{731E540D-F253-49B6-A543-4B76EE1BDF90}"/>
    <dgm:cxn modelId="{06887494-5C4B-4EBA-8413-515557C815EA}" type="presOf" srcId="{9D1A377F-09C1-417A-A631-EC7EF59205EE}" destId="{64949933-321F-452A-95A2-2FF0AAC78E5F}" srcOrd="0" destOrd="2" presId="urn:microsoft.com/office/officeart/2005/8/layout/hList1"/>
    <dgm:cxn modelId="{D457FB9C-4F2E-471A-B7F8-C9A0D66E0EBF}" type="presOf" srcId="{EADABCCD-5B13-4B42-AFE7-2151D112F12B}" destId="{BC9BE9A5-CD32-4704-A7FB-6CAA2517CF09}" srcOrd="0" destOrd="0" presId="urn:microsoft.com/office/officeart/2005/8/layout/hList1"/>
    <dgm:cxn modelId="{35C4989D-C2FD-4204-8193-2CA9B3BD0C72}" srcId="{BAB5FB38-94C7-441B-A3B3-7946D788DD5A}" destId="{91A461F4-D07C-44C4-825D-24F64A7F89BF}" srcOrd="3" destOrd="0" parTransId="{B82A0BBE-B3BC-4A3A-9004-FD5BBEBD2797}" sibTransId="{62355895-BD1C-44FF-A789-A31A94F933B8}"/>
    <dgm:cxn modelId="{5E6818AA-1CD7-4D9D-8BB1-50CC83F7FF6A}" srcId="{D3F68615-0612-4C39-9C79-EE72094A5FA6}" destId="{BD16D561-F1CC-45A5-9566-372F120ECF5A}" srcOrd="2" destOrd="0" parTransId="{2BC515A6-B5B1-49A7-A68B-C5E37F2353C4}" sibTransId="{D78FFBE1-2760-4F6F-85A6-928F1E82C22C}"/>
    <dgm:cxn modelId="{D2F19CAB-F29B-4C03-B54B-46DA7527EA05}" srcId="{63242FB0-4816-4A6E-BD35-1C28C033FA28}" destId="{DB5A8824-B585-4087-BD1B-FC76919FF9FC}" srcOrd="6" destOrd="0" parTransId="{AE14844B-D2E6-4FCD-8867-1C49618D0F60}" sibTransId="{93BD451B-F4C0-4E68-86A8-343D38761E6D}"/>
    <dgm:cxn modelId="{88E4D6AC-E8C8-46A8-BBA6-FF395E0185B1}" type="presOf" srcId="{DB5A8824-B585-4087-BD1B-FC76919FF9FC}" destId="{64949933-321F-452A-95A2-2FF0AAC78E5F}" srcOrd="0" destOrd="6" presId="urn:microsoft.com/office/officeart/2005/8/layout/hList1"/>
    <dgm:cxn modelId="{3AA4ADBC-090C-4D38-A973-0873F250FD4B}" srcId="{7F092FC2-7415-4179-9FAD-1282C89C5DA6}" destId="{63242FB0-4816-4A6E-BD35-1C28C033FA28}" srcOrd="0" destOrd="0" parTransId="{0BA5E015-7317-4BB3-A23A-E53D07BEE2E3}" sibTransId="{01345BE2-AE93-4927-BD1F-3D51079874ED}"/>
    <dgm:cxn modelId="{73E721BD-3520-4951-95C7-7C8855E51329}" srcId="{D3F68615-0612-4C39-9C79-EE72094A5FA6}" destId="{A4E9C4EE-4AC4-4CC4-856B-ACC072E714BC}" srcOrd="4" destOrd="0" parTransId="{65C2774B-2B22-434D-B2D6-FA1A1AD583A4}" sibTransId="{B4C7BBF9-91A7-4ABD-BC05-9FAB3D11F27D}"/>
    <dgm:cxn modelId="{90704EBE-AE64-45B8-91D5-4AB5C686909B}" type="presOf" srcId="{A4E9C4EE-4AC4-4CC4-856B-ACC072E714BC}" destId="{C5A4CDB1-71EE-403C-92DD-42C46E7AA565}" srcOrd="0" destOrd="4" presId="urn:microsoft.com/office/officeart/2005/8/layout/hList1"/>
    <dgm:cxn modelId="{5204D8BF-380C-4B5D-939C-53AF175F3659}" type="presOf" srcId="{5F7AC452-CA3E-4DAF-9392-5A259D84555B}" destId="{C5A4CDB1-71EE-403C-92DD-42C46E7AA565}" srcOrd="0" destOrd="3" presId="urn:microsoft.com/office/officeart/2005/8/layout/hList1"/>
    <dgm:cxn modelId="{BF68F7C0-7D80-4018-B477-84AD850B7A50}" srcId="{D3F68615-0612-4C39-9C79-EE72094A5FA6}" destId="{F01EA02B-BFA4-4A98-9F04-16FBE9A5A256}" srcOrd="0" destOrd="0" parTransId="{BB65CC22-A4F0-48F9-A755-C1C698BA606F}" sibTransId="{A7334564-015F-4572-B25A-78F279E0D465}"/>
    <dgm:cxn modelId="{B18211C3-4C3C-45CF-BE83-032CEE7CD45B}" type="presOf" srcId="{DF93A369-3C47-4FD5-8B96-A306B978EA2F}" destId="{BC9BE9A5-CD32-4704-A7FB-6CAA2517CF09}" srcOrd="0" destOrd="2" presId="urn:microsoft.com/office/officeart/2005/8/layout/hList1"/>
    <dgm:cxn modelId="{84B8D4C4-C929-4AFC-B9D5-B14852585139}" type="presOf" srcId="{36D884B1-3A84-4197-8EDD-716AE0B565EE}" destId="{64949933-321F-452A-95A2-2FF0AAC78E5F}" srcOrd="0" destOrd="7" presId="urn:microsoft.com/office/officeart/2005/8/layout/hList1"/>
    <dgm:cxn modelId="{EDF5F9CA-E252-41D5-866C-1C97E642D252}" srcId="{D3F68615-0612-4C39-9C79-EE72094A5FA6}" destId="{AFCA0C74-41A7-48C4-A1BB-2BBD63769793}" srcOrd="5" destOrd="0" parTransId="{28896CED-2995-4912-9016-A275B44B6047}" sibTransId="{3F496284-B877-456B-9064-F0E9A0057384}"/>
    <dgm:cxn modelId="{6736FDD4-E102-4563-96C7-C81D695CB6DF}" srcId="{63242FB0-4816-4A6E-BD35-1C28C033FA28}" destId="{9D1A377F-09C1-417A-A631-EC7EF59205EE}" srcOrd="2" destOrd="0" parTransId="{8AC0CF66-212A-493C-8DAC-3E0F22463505}" sibTransId="{49E3BBAE-DB79-4CBD-99F5-47B192C69B63}"/>
    <dgm:cxn modelId="{86647FE0-0E74-4156-A368-814AD0C4C52A}" type="presOf" srcId="{63242FB0-4816-4A6E-BD35-1C28C033FA28}" destId="{C87466ED-D888-4DB6-8CCD-2C915BF766AC}" srcOrd="0" destOrd="0" presId="urn:microsoft.com/office/officeart/2005/8/layout/hList1"/>
    <dgm:cxn modelId="{A7B5A5E0-BA3D-4CE4-BF03-952C0E18627C}" type="presOf" srcId="{6B3D6AED-5849-4EA3-AA90-5D215B13D730}" destId="{64949933-321F-452A-95A2-2FF0AAC78E5F}" srcOrd="0" destOrd="3" presId="urn:microsoft.com/office/officeart/2005/8/layout/hList1"/>
    <dgm:cxn modelId="{C573B7E3-5FFE-4209-B114-E433E0FB5933}" srcId="{BAB5FB38-94C7-441B-A3B3-7946D788DD5A}" destId="{7BD454D9-3D87-451F-81AD-3D35A831F85C}" srcOrd="1" destOrd="0" parTransId="{9178D3FE-81CB-4081-95E0-E31ACE100413}" sibTransId="{FF0FB498-312E-4C07-977E-FA41B0149CE4}"/>
    <dgm:cxn modelId="{213B4CE8-2C97-4ED4-94E4-17C60EA40678}" srcId="{63242FB0-4816-4A6E-BD35-1C28C033FA28}" destId="{FCD9A9F5-840E-4BA2-AA67-ED1092920F52}" srcOrd="8" destOrd="0" parTransId="{A561079D-9D4D-44EC-AB52-37BCF05D4FF8}" sibTransId="{E2528E45-07AC-4E13-90BD-AA8D845AF52F}"/>
    <dgm:cxn modelId="{C0B6ECF7-8021-4798-8324-0DCF2F66CC6E}" srcId="{D3F68615-0612-4C39-9C79-EE72094A5FA6}" destId="{5F7AC452-CA3E-4DAF-9392-5A259D84555B}" srcOrd="3" destOrd="0" parTransId="{9D6B8EDE-CEAD-4318-BFE4-CC71BD991288}" sibTransId="{243C615C-E2B0-4D20-B413-AE23CD7BC5EF}"/>
    <dgm:cxn modelId="{66A162FE-1549-46C8-A92F-A14BAC76E874}" type="presOf" srcId="{F3A458A3-B5D3-49EE-9734-7AE965F84D4C}" destId="{BC9BE9A5-CD32-4704-A7FB-6CAA2517CF09}" srcOrd="0" destOrd="4" presId="urn:microsoft.com/office/officeart/2005/8/layout/hList1"/>
    <dgm:cxn modelId="{E90E05FF-8B9E-4A9B-89D8-2BEFCBDBEAE8}" type="presOf" srcId="{E1028D42-FA6F-4CBF-A5F9-1F54B2DA789F}" destId="{64949933-321F-452A-95A2-2FF0AAC78E5F}" srcOrd="0" destOrd="1" presId="urn:microsoft.com/office/officeart/2005/8/layout/hList1"/>
    <dgm:cxn modelId="{2BE5F8CF-60CA-41A5-B4EF-AA0D11DA3021}" type="presParOf" srcId="{CA7CB7A8-9A22-45AC-A546-A4D7ED2AEDF0}" destId="{82F79AFB-076E-454D-A1E1-84266BA30EA8}" srcOrd="0" destOrd="0" presId="urn:microsoft.com/office/officeart/2005/8/layout/hList1"/>
    <dgm:cxn modelId="{330262D9-18ED-4BFC-BE20-C0F34C7002A5}" type="presParOf" srcId="{82F79AFB-076E-454D-A1E1-84266BA30EA8}" destId="{C87466ED-D888-4DB6-8CCD-2C915BF766AC}" srcOrd="0" destOrd="0" presId="urn:microsoft.com/office/officeart/2005/8/layout/hList1"/>
    <dgm:cxn modelId="{36A63159-C188-413D-B43C-BFFA229AFC9A}" type="presParOf" srcId="{82F79AFB-076E-454D-A1E1-84266BA30EA8}" destId="{64949933-321F-452A-95A2-2FF0AAC78E5F}" srcOrd="1" destOrd="0" presId="urn:microsoft.com/office/officeart/2005/8/layout/hList1"/>
    <dgm:cxn modelId="{B96683CE-A959-4853-B1B4-42F50313084E}" type="presParOf" srcId="{CA7CB7A8-9A22-45AC-A546-A4D7ED2AEDF0}" destId="{496B7C2B-47FA-4592-B3B2-CD1E71BD1A3C}" srcOrd="1" destOrd="0" presId="urn:microsoft.com/office/officeart/2005/8/layout/hList1"/>
    <dgm:cxn modelId="{22CD3595-8EE6-4114-ABA1-2681AFD78114}" type="presParOf" srcId="{CA7CB7A8-9A22-45AC-A546-A4D7ED2AEDF0}" destId="{59E5934C-2302-4CE2-A881-3B35A990B463}" srcOrd="2" destOrd="0" presId="urn:microsoft.com/office/officeart/2005/8/layout/hList1"/>
    <dgm:cxn modelId="{A82C149C-EB44-41AE-A89B-8E59513F70B8}" type="presParOf" srcId="{59E5934C-2302-4CE2-A881-3B35A990B463}" destId="{396E4A43-7AEC-4A50-9BEE-109D301F3A36}" srcOrd="0" destOrd="0" presId="urn:microsoft.com/office/officeart/2005/8/layout/hList1"/>
    <dgm:cxn modelId="{158C0EC1-F1A7-44DE-9170-3C3A07BB4FE4}" type="presParOf" srcId="{59E5934C-2302-4CE2-A881-3B35A990B463}" destId="{BC9BE9A5-CD32-4704-A7FB-6CAA2517CF09}" srcOrd="1" destOrd="0" presId="urn:microsoft.com/office/officeart/2005/8/layout/hList1"/>
    <dgm:cxn modelId="{DDE4B204-FFEF-4F10-8EFF-07F186533091}" type="presParOf" srcId="{CA7CB7A8-9A22-45AC-A546-A4D7ED2AEDF0}" destId="{E0377742-2CE1-424C-8D69-5265E287C27C}" srcOrd="3" destOrd="0" presId="urn:microsoft.com/office/officeart/2005/8/layout/hList1"/>
    <dgm:cxn modelId="{0D655BE0-6E8D-42A0-AA40-9C32B96B944A}" type="presParOf" srcId="{CA7CB7A8-9A22-45AC-A546-A4D7ED2AEDF0}" destId="{578D28C1-4502-44BD-9767-888720953C02}" srcOrd="4" destOrd="0" presId="urn:microsoft.com/office/officeart/2005/8/layout/hList1"/>
    <dgm:cxn modelId="{5D95B2BB-1D27-4006-A00F-27C21C2039FD}" type="presParOf" srcId="{578D28C1-4502-44BD-9767-888720953C02}" destId="{9005C7A0-4393-4B97-BDA9-F4C0D2B55443}" srcOrd="0" destOrd="0" presId="urn:microsoft.com/office/officeart/2005/8/layout/hList1"/>
    <dgm:cxn modelId="{69C053F4-B92E-4AB0-B3AC-2CBBE2C0D596}" type="presParOf" srcId="{578D28C1-4502-44BD-9767-888720953C02}" destId="{C5A4CDB1-71EE-403C-92DD-42C46E7AA56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8643FC-BF5D-4BE0-A487-33C20749D187}">
      <dsp:nvSpPr>
        <dsp:cNvPr id="0" name=""/>
        <dsp:cNvSpPr/>
      </dsp:nvSpPr>
      <dsp:spPr>
        <a:xfrm rot="16200000">
          <a:off x="-427378" y="428808"/>
          <a:ext cx="2261192" cy="1403575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2"/>
            </a:buClr>
            <a:buSzPts val="2195"/>
            <a:buFont typeface="Montserrat"/>
            <a:buNone/>
          </a:pPr>
          <a:r>
            <a:rPr lang="pt-BR" sz="1800" b="1" kern="1200">
              <a:latin typeface="Montserrat"/>
              <a:ea typeface="Montserrat"/>
              <a:cs typeface="Montserrat"/>
              <a:sym typeface="Montserrat"/>
            </a:rPr>
            <a:t>(LRF)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2"/>
            </a:buClr>
            <a:buSzPts val="2195"/>
            <a:buFont typeface="Montserrat"/>
            <a:buNone/>
          </a:pPr>
          <a:endParaRPr lang="pt-BR" sz="18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100" kern="1200">
              <a:latin typeface="Montserrat"/>
              <a:ea typeface="Montserrat"/>
              <a:cs typeface="Montserrat"/>
              <a:sym typeface="Montserrat"/>
            </a:rPr>
            <a:t>Lei Complementar 101/2000</a:t>
          </a:r>
          <a:endParaRPr lang="pt-BR" sz="1100" kern="1200" dirty="0"/>
        </a:p>
      </dsp:txBody>
      <dsp:txXfrm rot="5400000">
        <a:off x="1431" y="452237"/>
        <a:ext cx="1403575" cy="1356716"/>
      </dsp:txXfrm>
    </dsp:sp>
    <dsp:sp modelId="{A32B9EB7-5021-4277-B135-2E53B87E0B08}">
      <dsp:nvSpPr>
        <dsp:cNvPr id="0" name=""/>
        <dsp:cNvSpPr/>
      </dsp:nvSpPr>
      <dsp:spPr>
        <a:xfrm rot="16200000">
          <a:off x="1081465" y="428808"/>
          <a:ext cx="2261192" cy="1403575"/>
        </a:xfrm>
        <a:prstGeom prst="flowChartManualOperation">
          <a:avLst/>
        </a:prstGeom>
        <a:solidFill>
          <a:schemeClr val="accent2">
            <a:hueOff val="4000023"/>
            <a:satOff val="5128"/>
            <a:lumOff val="13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2"/>
            </a:buClr>
            <a:buSzPts val="2195"/>
            <a:buFont typeface="Montserrat"/>
            <a:buNone/>
          </a:pPr>
          <a:r>
            <a:rPr lang="pt-BR" sz="1800" b="1" kern="1200">
              <a:latin typeface="Montserrat"/>
              <a:ea typeface="Montserrat"/>
              <a:cs typeface="Montserrat"/>
              <a:sym typeface="Montserrat"/>
            </a:rPr>
            <a:t>(PPA)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2"/>
            </a:buClr>
            <a:buSzPts val="2195"/>
            <a:buFont typeface="Montserrat"/>
            <a:buNone/>
          </a:pPr>
          <a:endParaRPr lang="pt-BR" sz="18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100" kern="1200">
              <a:latin typeface="Montserrat"/>
              <a:ea typeface="Montserrat"/>
              <a:cs typeface="Montserrat"/>
              <a:sym typeface="Montserrat"/>
            </a:rPr>
            <a:t>Lei Municipal 3.180/2021</a:t>
          </a:r>
          <a:endParaRPr lang="pt-BR" sz="1100" kern="1200" dirty="0"/>
        </a:p>
      </dsp:txBody>
      <dsp:txXfrm rot="5400000">
        <a:off x="1510274" y="452237"/>
        <a:ext cx="1403575" cy="1356716"/>
      </dsp:txXfrm>
    </dsp:sp>
    <dsp:sp modelId="{63684E09-0611-458C-9695-79A0BE0499BA}">
      <dsp:nvSpPr>
        <dsp:cNvPr id="0" name=""/>
        <dsp:cNvSpPr/>
      </dsp:nvSpPr>
      <dsp:spPr>
        <a:xfrm rot="16200000">
          <a:off x="2590308" y="428808"/>
          <a:ext cx="2261192" cy="1403575"/>
        </a:xfrm>
        <a:prstGeom prst="flowChartManualOperation">
          <a:avLst/>
        </a:prstGeom>
        <a:solidFill>
          <a:schemeClr val="accent2">
            <a:hueOff val="8000046"/>
            <a:satOff val="10257"/>
            <a:lumOff val="27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latin typeface="Montserrat"/>
              <a:ea typeface="Montserrat"/>
              <a:cs typeface="Montserrat"/>
              <a:sym typeface="Montserrat"/>
            </a:rPr>
            <a:t>(LDO)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100" kern="1200" dirty="0">
              <a:latin typeface="Montserrat"/>
              <a:ea typeface="Montserrat"/>
              <a:cs typeface="Montserrat"/>
              <a:sym typeface="Montserrat"/>
            </a:rPr>
            <a:t>Lei Municipal 3.385/2024</a:t>
          </a:r>
          <a:endParaRPr lang="pt-BR" sz="1100" kern="1200" dirty="0"/>
        </a:p>
      </dsp:txBody>
      <dsp:txXfrm rot="5400000">
        <a:off x="3019117" y="452237"/>
        <a:ext cx="1403575" cy="1356716"/>
      </dsp:txXfrm>
    </dsp:sp>
    <dsp:sp modelId="{2E9CE418-A907-4561-99AD-A9AE2CE8BD63}">
      <dsp:nvSpPr>
        <dsp:cNvPr id="0" name=""/>
        <dsp:cNvSpPr/>
      </dsp:nvSpPr>
      <dsp:spPr>
        <a:xfrm rot="16200000">
          <a:off x="4077886" y="428808"/>
          <a:ext cx="2261192" cy="1403575"/>
        </a:xfrm>
        <a:prstGeom prst="flowChartManualOperation">
          <a:avLst/>
        </a:prstGeom>
        <a:solidFill>
          <a:schemeClr val="accent2">
            <a:hueOff val="12000070"/>
            <a:satOff val="15385"/>
            <a:lumOff val="41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2"/>
            </a:buClr>
            <a:buSzPts val="2195"/>
            <a:buFont typeface="Montserrat"/>
            <a:buNone/>
          </a:pPr>
          <a:r>
            <a:rPr lang="pt-BR" sz="1800" b="1" kern="1200" dirty="0">
              <a:latin typeface="Montserrat"/>
              <a:ea typeface="Montserrat"/>
              <a:cs typeface="Montserrat"/>
              <a:sym typeface="Montserrat"/>
            </a:rPr>
            <a:t>(LOA)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2"/>
            </a:buClr>
            <a:buSzPts val="2195"/>
            <a:buFont typeface="Montserrat"/>
            <a:buNone/>
          </a:pPr>
          <a:endParaRPr lang="pt-BR" sz="18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100" kern="1200" dirty="0">
              <a:latin typeface="Montserrat"/>
              <a:ea typeface="Montserrat"/>
              <a:cs typeface="Montserrat"/>
              <a:sym typeface="Montserrat"/>
            </a:rPr>
            <a:t>Lei Municipal 3.421/2024</a:t>
          </a:r>
          <a:endParaRPr lang="pt-BR" sz="1100" kern="1200" dirty="0"/>
        </a:p>
      </dsp:txBody>
      <dsp:txXfrm rot="5400000">
        <a:off x="4506695" y="452237"/>
        <a:ext cx="1403575" cy="13567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2C2A8A-CB2D-4067-9ED9-B6BE991FAB0B}">
      <dsp:nvSpPr>
        <dsp:cNvPr id="0" name=""/>
        <dsp:cNvSpPr/>
      </dsp:nvSpPr>
      <dsp:spPr>
        <a:xfrm>
          <a:off x="465580" y="593935"/>
          <a:ext cx="6106309" cy="4184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903"/>
            <a:buNone/>
          </a:pPr>
          <a:r>
            <a:rPr lang="pt-BR" sz="1600" b="1" kern="1200">
              <a:latin typeface="Montserrat"/>
              <a:ea typeface="Montserrat"/>
              <a:cs typeface="Montserrat"/>
              <a:sym typeface="Montserrat"/>
            </a:rPr>
            <a:t>Lei Complementar 101/2000 – Responsabilidade Fiscal</a:t>
          </a:r>
          <a:endParaRPr lang="pt-BR" sz="1600" b="1" kern="1200" dirty="0"/>
        </a:p>
      </dsp:txBody>
      <dsp:txXfrm>
        <a:off x="477837" y="606192"/>
        <a:ext cx="6081795" cy="393964"/>
      </dsp:txXfrm>
    </dsp:sp>
    <dsp:sp modelId="{017095FC-7ECE-43E3-B0A3-9AA31CB8EC6C}">
      <dsp:nvSpPr>
        <dsp:cNvPr id="0" name=""/>
        <dsp:cNvSpPr/>
      </dsp:nvSpPr>
      <dsp:spPr>
        <a:xfrm>
          <a:off x="0" y="1181719"/>
          <a:ext cx="944156" cy="94415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2E33AF-787B-44DB-8DFD-222CA258428D}">
      <dsp:nvSpPr>
        <dsp:cNvPr id="0" name=""/>
        <dsp:cNvSpPr/>
      </dsp:nvSpPr>
      <dsp:spPr>
        <a:xfrm>
          <a:off x="1000805" y="1191033"/>
          <a:ext cx="6063084" cy="925527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b="1" kern="1200" dirty="0">
              <a:latin typeface="Montserrat"/>
              <a:ea typeface="Montserrat"/>
              <a:cs typeface="Montserrat"/>
              <a:sym typeface="Montserrat"/>
            </a:rPr>
            <a:t>§4º Até o final dos meses de </a:t>
          </a:r>
          <a:r>
            <a:rPr lang="pt-BR" sz="1000" b="1" kern="1200" dirty="0">
              <a:latin typeface="Montserrat"/>
              <a:sym typeface="Montserrat"/>
            </a:rPr>
            <a:t>maio</a:t>
          </a:r>
          <a:r>
            <a:rPr lang="pt-BR" sz="1000" b="1" kern="1200" dirty="0">
              <a:latin typeface="Montserrat"/>
              <a:ea typeface="Montserrat"/>
              <a:cs typeface="Montserrat"/>
              <a:sym typeface="Montserrat"/>
            </a:rPr>
            <a:t>, </a:t>
          </a:r>
          <a:r>
            <a:rPr lang="pt-BR" sz="1000" b="1" kern="1200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rPr>
            <a:t>setembro</a:t>
          </a:r>
          <a:r>
            <a:rPr lang="pt-BR" sz="1000" b="1" kern="1200" dirty="0">
              <a:latin typeface="Montserrat"/>
              <a:ea typeface="Montserrat"/>
              <a:cs typeface="Montserrat"/>
              <a:sym typeface="Montserrat"/>
            </a:rPr>
            <a:t> e fevereiro, o Poder Executivo demonstrará e avaliará o cumprimento das metas fiscais de cada quadrimestre, em audiência pública na comissão referida no </a:t>
          </a:r>
          <a:r>
            <a:rPr lang="pt-BR" sz="1000" b="1" u="sng" kern="1200" dirty="0">
              <a:latin typeface="Montserrat"/>
              <a:ea typeface="Montserrat"/>
              <a:cs typeface="Montserrat"/>
              <a:sym typeface="Montserrat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§ 1</a:t>
          </a:r>
          <a:r>
            <a:rPr lang="pt-BR" sz="1000" b="1" u="sng" kern="1200" baseline="30000" dirty="0">
              <a:latin typeface="Montserrat"/>
              <a:ea typeface="Montserrat"/>
              <a:cs typeface="Montserrat"/>
              <a:sym typeface="Montserrat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o</a:t>
          </a:r>
          <a:r>
            <a:rPr lang="pt-BR" sz="1000" b="1" u="sng" kern="1200" dirty="0">
              <a:latin typeface="Montserrat"/>
              <a:ea typeface="Montserrat"/>
              <a:cs typeface="Montserrat"/>
              <a:sym typeface="Montserrat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do art. 166 da Constituição</a:t>
          </a:r>
          <a:r>
            <a:rPr lang="pt-BR" sz="1000" b="1" kern="1200" dirty="0">
              <a:latin typeface="Montserrat"/>
              <a:ea typeface="Montserrat"/>
              <a:cs typeface="Montserrat"/>
              <a:sym typeface="Montserrat"/>
            </a:rPr>
            <a:t> ou equivalente nas Casas Legislativas estaduais e municipais.</a:t>
          </a:r>
        </a:p>
      </dsp:txBody>
      <dsp:txXfrm>
        <a:off x="1045994" y="1236222"/>
        <a:ext cx="5972706" cy="835149"/>
      </dsp:txXfrm>
    </dsp:sp>
    <dsp:sp modelId="{E3B67D11-FB1F-4EF9-8094-3028E3DD676E}">
      <dsp:nvSpPr>
        <dsp:cNvPr id="0" name=""/>
        <dsp:cNvSpPr/>
      </dsp:nvSpPr>
      <dsp:spPr>
        <a:xfrm>
          <a:off x="0" y="2239174"/>
          <a:ext cx="944156" cy="94415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961EB7-886E-4873-A4B5-AF37743BBBD8}">
      <dsp:nvSpPr>
        <dsp:cNvPr id="0" name=""/>
        <dsp:cNvSpPr/>
      </dsp:nvSpPr>
      <dsp:spPr>
        <a:xfrm>
          <a:off x="1000805" y="2265001"/>
          <a:ext cx="6063084" cy="892501"/>
        </a:xfrm>
        <a:prstGeom prst="roundRect">
          <a:avLst>
            <a:gd name="adj" fmla="val 16670"/>
          </a:avLst>
        </a:prstGeom>
        <a:solidFill>
          <a:schemeClr val="accent2">
            <a:hueOff val="12000070"/>
            <a:satOff val="15385"/>
            <a:lumOff val="41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b="1" kern="1200">
              <a:latin typeface="Montserrat"/>
              <a:ea typeface="Montserrat"/>
              <a:cs typeface="Montserrat"/>
              <a:sym typeface="Montserrat"/>
            </a:rPr>
            <a:t>São instrumentos de transparência da gestão fiscal, aos quais será dada ampla divulgação, inclusive em meios eletrônicos de acesso público: os planos, orçamentos e leis de diretrizes orçamentárias; as prestações de contas e o respectivo parecer prévio; o Relatório Resumido da Execução Orçamentária e o Relatório de Gestão Fiscal; e as versões simplificadas desses documentos.</a:t>
          </a:r>
          <a:endParaRPr lang="pt-BR" sz="900" b="1" kern="1200" dirty="0"/>
        </a:p>
      </dsp:txBody>
      <dsp:txXfrm>
        <a:off x="1044381" y="2308577"/>
        <a:ext cx="5975932" cy="8053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914936-F379-4D45-9B52-C7242122D171}">
      <dsp:nvSpPr>
        <dsp:cNvPr id="0" name=""/>
        <dsp:cNvSpPr/>
      </dsp:nvSpPr>
      <dsp:spPr>
        <a:xfrm>
          <a:off x="809137" y="0"/>
          <a:ext cx="4585113" cy="3203874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0F5B11-284F-4718-8AC0-8C07E2417A77}">
      <dsp:nvSpPr>
        <dsp:cNvPr id="0" name=""/>
        <dsp:cNvSpPr/>
      </dsp:nvSpPr>
      <dsp:spPr>
        <a:xfrm>
          <a:off x="7090" y="961162"/>
          <a:ext cx="1197903" cy="128154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50" b="1" kern="1200">
              <a:latin typeface="Montserrat"/>
              <a:ea typeface="Montserrat"/>
              <a:cs typeface="Montserrat"/>
              <a:sym typeface="Montserrat"/>
            </a:rPr>
            <a:t>Transparência</a:t>
          </a:r>
          <a:endParaRPr lang="pt-BR" sz="1050" b="1" kern="1200" dirty="0"/>
        </a:p>
      </dsp:txBody>
      <dsp:txXfrm>
        <a:off x="65567" y="1019639"/>
        <a:ext cx="1080949" cy="1164595"/>
      </dsp:txXfrm>
    </dsp:sp>
    <dsp:sp modelId="{79E7C385-4908-468D-945E-07A7C91E82C6}">
      <dsp:nvSpPr>
        <dsp:cNvPr id="0" name=""/>
        <dsp:cNvSpPr/>
      </dsp:nvSpPr>
      <dsp:spPr>
        <a:xfrm>
          <a:off x="1236364" y="961162"/>
          <a:ext cx="1197903" cy="1281549"/>
        </a:xfrm>
        <a:prstGeom prst="roundRect">
          <a:avLst/>
        </a:prstGeom>
        <a:solidFill>
          <a:schemeClr val="accent2">
            <a:hueOff val="4000023"/>
            <a:satOff val="5128"/>
            <a:lumOff val="13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50" b="1" kern="1200">
              <a:latin typeface="Montserrat"/>
              <a:ea typeface="Montserrat"/>
              <a:cs typeface="Montserrat"/>
              <a:sym typeface="Montserrat"/>
            </a:rPr>
            <a:t>Prestação de contas</a:t>
          </a:r>
          <a:endParaRPr lang="pt-BR" sz="1050" b="1" kern="1200" dirty="0"/>
        </a:p>
      </dsp:txBody>
      <dsp:txXfrm>
        <a:off x="1294841" y="1019639"/>
        <a:ext cx="1080949" cy="1164595"/>
      </dsp:txXfrm>
    </dsp:sp>
    <dsp:sp modelId="{ED91FD12-3C8F-43A7-8E31-ADF60A9A9549}">
      <dsp:nvSpPr>
        <dsp:cNvPr id="0" name=""/>
        <dsp:cNvSpPr/>
      </dsp:nvSpPr>
      <dsp:spPr>
        <a:xfrm>
          <a:off x="2473868" y="978680"/>
          <a:ext cx="1197903" cy="1281549"/>
        </a:xfrm>
        <a:prstGeom prst="roundRect">
          <a:avLst/>
        </a:prstGeom>
        <a:solidFill>
          <a:schemeClr val="accent2">
            <a:hueOff val="8000046"/>
            <a:satOff val="10257"/>
            <a:lumOff val="27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50" b="1" kern="1200">
              <a:latin typeface="Montserrat"/>
              <a:ea typeface="Montserrat"/>
              <a:cs typeface="Montserrat"/>
              <a:sym typeface="Montserrat"/>
            </a:rPr>
            <a:t>Facilitar o acesso a informações fiscais</a:t>
          </a:r>
          <a:endParaRPr lang="pt-BR" sz="1050" b="1" kern="1200" dirty="0"/>
        </a:p>
      </dsp:txBody>
      <dsp:txXfrm>
        <a:off x="2532345" y="1037157"/>
        <a:ext cx="1080949" cy="1164595"/>
      </dsp:txXfrm>
    </dsp:sp>
    <dsp:sp modelId="{5B1570BD-383D-48F5-8078-DDF5FE6105CE}">
      <dsp:nvSpPr>
        <dsp:cNvPr id="0" name=""/>
        <dsp:cNvSpPr/>
      </dsp:nvSpPr>
      <dsp:spPr>
        <a:xfrm>
          <a:off x="3714221" y="961162"/>
          <a:ext cx="1197903" cy="1281549"/>
        </a:xfrm>
        <a:prstGeom prst="roundRect">
          <a:avLst/>
        </a:prstGeom>
        <a:solidFill>
          <a:schemeClr val="accent2">
            <a:hueOff val="12000070"/>
            <a:satOff val="15385"/>
            <a:lumOff val="41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50" b="1" kern="1200">
              <a:latin typeface="Montserrat"/>
              <a:ea typeface="Montserrat"/>
              <a:cs typeface="Montserrat"/>
              <a:sym typeface="Montserrat"/>
            </a:rPr>
            <a:t>Divulgação dos resultados de forma simplificada</a:t>
          </a:r>
          <a:endParaRPr lang="pt-BR" sz="1050" b="1" kern="1200" dirty="0"/>
        </a:p>
      </dsp:txBody>
      <dsp:txXfrm>
        <a:off x="3772698" y="1019639"/>
        <a:ext cx="1080949" cy="11645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ADB68D-14C8-49BC-B8C7-8A5E6CB03BDB}">
      <dsp:nvSpPr>
        <dsp:cNvPr id="0" name=""/>
        <dsp:cNvSpPr/>
      </dsp:nvSpPr>
      <dsp:spPr>
        <a:xfrm>
          <a:off x="0" y="0"/>
          <a:ext cx="1334187" cy="29041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chemeClr val="bg1"/>
              </a:solidFill>
            </a:rPr>
            <a:t>RECEITAS</a:t>
          </a:r>
        </a:p>
      </dsp:txBody>
      <dsp:txXfrm>
        <a:off x="0" y="1161644"/>
        <a:ext cx="1334187" cy="1161644"/>
      </dsp:txXfrm>
    </dsp:sp>
    <dsp:sp modelId="{191C7466-C850-4753-8E0F-5019F6D3AB9A}">
      <dsp:nvSpPr>
        <dsp:cNvPr id="0" name=""/>
        <dsp:cNvSpPr/>
      </dsp:nvSpPr>
      <dsp:spPr>
        <a:xfrm>
          <a:off x="183520" y="174246"/>
          <a:ext cx="967145" cy="967068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9325" b="9325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2ABC2CC-A58F-4C96-A729-E4507A5DFF53}">
      <dsp:nvSpPr>
        <dsp:cNvPr id="0" name=""/>
        <dsp:cNvSpPr/>
      </dsp:nvSpPr>
      <dsp:spPr>
        <a:xfrm>
          <a:off x="1378562" y="0"/>
          <a:ext cx="1334187" cy="2904110"/>
        </a:xfrm>
        <a:prstGeom prst="roundRect">
          <a:avLst>
            <a:gd name="adj" fmla="val 10000"/>
          </a:avLst>
        </a:prstGeom>
        <a:solidFill>
          <a:schemeClr val="accent2">
            <a:hueOff val="3000017"/>
            <a:satOff val="3846"/>
            <a:lumOff val="1029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chemeClr val="bg1"/>
              </a:solidFill>
            </a:rPr>
            <a:t>DESPESAS</a:t>
          </a:r>
        </a:p>
      </dsp:txBody>
      <dsp:txXfrm>
        <a:off x="1378562" y="1161644"/>
        <a:ext cx="1334187" cy="1161644"/>
      </dsp:txXfrm>
    </dsp:sp>
    <dsp:sp modelId="{41F1E309-A835-4F61-9D85-F9D6E47BF3E3}">
      <dsp:nvSpPr>
        <dsp:cNvPr id="0" name=""/>
        <dsp:cNvSpPr/>
      </dsp:nvSpPr>
      <dsp:spPr>
        <a:xfrm>
          <a:off x="1557773" y="174246"/>
          <a:ext cx="967068" cy="967068"/>
        </a:xfrm>
        <a:prstGeom prst="ellipse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4" t="9325" r="-4" b="9325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1F148B4-5FF7-45EB-BAE8-6D2ED8C4F5DA}">
      <dsp:nvSpPr>
        <dsp:cNvPr id="0" name=""/>
        <dsp:cNvSpPr/>
      </dsp:nvSpPr>
      <dsp:spPr>
        <a:xfrm>
          <a:off x="2748427" y="0"/>
          <a:ext cx="1334187" cy="2904110"/>
        </a:xfrm>
        <a:prstGeom prst="roundRect">
          <a:avLst>
            <a:gd name="adj" fmla="val 10000"/>
          </a:avLst>
        </a:prstGeom>
        <a:solidFill>
          <a:schemeClr val="accent2">
            <a:hueOff val="6000035"/>
            <a:satOff val="7693"/>
            <a:lumOff val="2058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dirty="0">
              <a:solidFill>
                <a:schemeClr val="bg1"/>
              </a:solidFill>
            </a:rPr>
            <a:t>RESULTADOS</a:t>
          </a:r>
        </a:p>
      </dsp:txBody>
      <dsp:txXfrm>
        <a:off x="2748427" y="1161644"/>
        <a:ext cx="1334187" cy="1161644"/>
      </dsp:txXfrm>
    </dsp:sp>
    <dsp:sp modelId="{A2BD4CC7-99E5-439C-AB1A-86ACB338015F}">
      <dsp:nvSpPr>
        <dsp:cNvPr id="0" name=""/>
        <dsp:cNvSpPr/>
      </dsp:nvSpPr>
      <dsp:spPr>
        <a:xfrm>
          <a:off x="2931986" y="174246"/>
          <a:ext cx="967068" cy="967068"/>
        </a:xfrm>
        <a:prstGeom prst="ellipse">
          <a:avLst/>
        </a:prstGeom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4" t="9325" r="-4" b="9325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52481D8-5623-48F5-9C1B-25FF94DF7CF3}">
      <dsp:nvSpPr>
        <dsp:cNvPr id="0" name=""/>
        <dsp:cNvSpPr/>
      </dsp:nvSpPr>
      <dsp:spPr>
        <a:xfrm>
          <a:off x="4122640" y="0"/>
          <a:ext cx="1334187" cy="2904110"/>
        </a:xfrm>
        <a:prstGeom prst="roundRect">
          <a:avLst>
            <a:gd name="adj" fmla="val 10000"/>
          </a:avLst>
        </a:prstGeom>
        <a:solidFill>
          <a:schemeClr val="accent2">
            <a:hueOff val="9000052"/>
            <a:satOff val="11539"/>
            <a:lumOff val="3088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chemeClr val="bg1"/>
              </a:solidFill>
            </a:rPr>
            <a:t>ÍNDICES E LIMITES LEGAIS</a:t>
          </a:r>
        </a:p>
      </dsp:txBody>
      <dsp:txXfrm>
        <a:off x="4122640" y="1161644"/>
        <a:ext cx="1334187" cy="1161644"/>
      </dsp:txXfrm>
    </dsp:sp>
    <dsp:sp modelId="{72822C7D-4362-4CCC-9EB8-F8FBDC582985}">
      <dsp:nvSpPr>
        <dsp:cNvPr id="0" name=""/>
        <dsp:cNvSpPr/>
      </dsp:nvSpPr>
      <dsp:spPr>
        <a:xfrm>
          <a:off x="4306200" y="174246"/>
          <a:ext cx="967068" cy="967068"/>
        </a:xfrm>
        <a:prstGeom prst="ellipse">
          <a:avLst/>
        </a:prstGeom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4" t="9325" r="-4" b="9325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2E1DD8F-1527-46C4-9412-BF704EC4A469}">
      <dsp:nvSpPr>
        <dsp:cNvPr id="0" name=""/>
        <dsp:cNvSpPr/>
      </dsp:nvSpPr>
      <dsp:spPr>
        <a:xfrm>
          <a:off x="5496854" y="0"/>
          <a:ext cx="1334187" cy="2904110"/>
        </a:xfrm>
        <a:prstGeom prst="roundRect">
          <a:avLst>
            <a:gd name="adj" fmla="val 10000"/>
          </a:avLst>
        </a:prstGeom>
        <a:solidFill>
          <a:schemeClr val="accent2">
            <a:hueOff val="12000070"/>
            <a:satOff val="15385"/>
            <a:lumOff val="4117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chemeClr val="bg1"/>
              </a:solidFill>
            </a:rPr>
            <a:t>DÍVIDAS CONTRATADAS</a:t>
          </a:r>
        </a:p>
      </dsp:txBody>
      <dsp:txXfrm>
        <a:off x="5496854" y="1161644"/>
        <a:ext cx="1334187" cy="1161644"/>
      </dsp:txXfrm>
    </dsp:sp>
    <dsp:sp modelId="{141EB38E-6EB1-4FAA-B3FE-4D17F4B1D8E4}">
      <dsp:nvSpPr>
        <dsp:cNvPr id="0" name=""/>
        <dsp:cNvSpPr/>
      </dsp:nvSpPr>
      <dsp:spPr>
        <a:xfrm>
          <a:off x="5680413" y="174246"/>
          <a:ext cx="967068" cy="967068"/>
        </a:xfrm>
        <a:prstGeom prst="ellipse">
          <a:avLst/>
        </a:prstGeom>
        <a:blipFill dpi="0" rotWithShape="1"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-4" t="9325" r="-4" b="9325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FA7CACF-DD1F-4064-8723-A7B978ADF9A5}">
      <dsp:nvSpPr>
        <dsp:cNvPr id="0" name=""/>
        <dsp:cNvSpPr/>
      </dsp:nvSpPr>
      <dsp:spPr>
        <a:xfrm flipH="1">
          <a:off x="5453320" y="2614608"/>
          <a:ext cx="45688" cy="140795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466ED-D888-4DB6-8CCD-2C915BF766AC}">
      <dsp:nvSpPr>
        <dsp:cNvPr id="0" name=""/>
        <dsp:cNvSpPr/>
      </dsp:nvSpPr>
      <dsp:spPr>
        <a:xfrm>
          <a:off x="2074" y="252945"/>
          <a:ext cx="2023098" cy="4091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111"/>
            <a:buNone/>
          </a:pPr>
          <a:r>
            <a:rPr lang="pt-BR" sz="1100" b="1" kern="1200" dirty="0">
              <a:latin typeface="Montserrat"/>
              <a:ea typeface="Montserrat"/>
              <a:cs typeface="Montserrat"/>
              <a:sym typeface="Montserrat"/>
            </a:rPr>
            <a:t>Receita Corrente Líquida (RCL)</a:t>
          </a:r>
          <a:endParaRPr lang="pt-BR" sz="1100" kern="1200" dirty="0"/>
        </a:p>
      </dsp:txBody>
      <dsp:txXfrm>
        <a:off x="2074" y="252945"/>
        <a:ext cx="2023098" cy="409132"/>
      </dsp:txXfrm>
    </dsp:sp>
    <dsp:sp modelId="{64949933-321F-452A-95A2-2FF0AAC78E5F}">
      <dsp:nvSpPr>
        <dsp:cNvPr id="0" name=""/>
        <dsp:cNvSpPr/>
      </dsp:nvSpPr>
      <dsp:spPr>
        <a:xfrm>
          <a:off x="2074" y="662078"/>
          <a:ext cx="2023098" cy="245216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None/>
          </a:pPr>
          <a:r>
            <a:rPr lang="pt-BR" sz="1200" kern="1200" dirty="0">
              <a:latin typeface="Montserrat"/>
              <a:ea typeface="Montserrat"/>
              <a:cs typeface="Montserrat"/>
              <a:sym typeface="Montserrat"/>
            </a:rPr>
            <a:t>  </a:t>
          </a:r>
          <a:r>
            <a:rPr lang="pt-BR" sz="1100" b="1" kern="1200" dirty="0">
              <a:latin typeface="Montserrat"/>
              <a:ea typeface="Montserrat"/>
              <a:cs typeface="Montserrat"/>
              <a:sym typeface="Montserrat"/>
            </a:rPr>
            <a:t>o somatório das receitas tributárias</a:t>
          </a:r>
          <a:r>
            <a:rPr lang="pt-BR" sz="1100" kern="1200" dirty="0">
              <a:latin typeface="Montserrat"/>
              <a:ea typeface="Montserrat"/>
              <a:cs typeface="Montserrat"/>
              <a:sym typeface="Montserrat"/>
            </a:rPr>
            <a:t> de:</a:t>
          </a:r>
          <a:endParaRPr lang="pt-BR" sz="1100" kern="1200" dirty="0"/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None/>
          </a:pPr>
          <a:endParaRPr lang="pt-BR" sz="1100" kern="1200" dirty="0"/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Font typeface="Arial" panose="020B0604020202020204" pitchFamily="34" charset="0"/>
            <a:buChar char="•"/>
          </a:pPr>
          <a:r>
            <a:rPr lang="pt-BR" sz="1100" kern="1200" dirty="0">
              <a:latin typeface="Montserrat"/>
              <a:ea typeface="Montserrat"/>
              <a:cs typeface="Montserrat"/>
              <a:sym typeface="Montserrat"/>
            </a:rPr>
            <a:t> contribuições,</a:t>
          </a:r>
          <a:endParaRPr lang="pt-BR" sz="1100" kern="1200" dirty="0"/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Font typeface="Arial" panose="020B0604020202020204" pitchFamily="34" charset="0"/>
            <a:buChar char="•"/>
          </a:pPr>
          <a:r>
            <a:rPr lang="pt-BR" sz="1100" kern="1200" dirty="0">
              <a:latin typeface="Montserrat"/>
              <a:ea typeface="Montserrat"/>
              <a:cs typeface="Montserrat"/>
              <a:sym typeface="Montserrat"/>
            </a:rPr>
            <a:t> patrimoniais, </a:t>
          </a:r>
          <a:endParaRPr lang="pt-BR" sz="1100" kern="1200" dirty="0"/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Font typeface="Arial" panose="020B0604020202020204" pitchFamily="34" charset="0"/>
            <a:buChar char="•"/>
          </a:pPr>
          <a:r>
            <a:rPr lang="pt-BR" sz="1100" kern="1200" dirty="0">
              <a:latin typeface="Montserrat"/>
              <a:ea typeface="Montserrat"/>
              <a:cs typeface="Montserrat"/>
              <a:sym typeface="Montserrat"/>
            </a:rPr>
            <a:t> industriais, </a:t>
          </a:r>
          <a:endParaRPr lang="pt-BR" sz="1100" kern="1200" dirty="0"/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Font typeface="Arial" panose="020B0604020202020204" pitchFamily="34" charset="0"/>
            <a:buChar char="•"/>
          </a:pPr>
          <a:r>
            <a:rPr lang="pt-BR" sz="1100" kern="1200" dirty="0">
              <a:latin typeface="Montserrat"/>
              <a:ea typeface="Montserrat"/>
              <a:cs typeface="Montserrat"/>
              <a:sym typeface="Montserrat"/>
            </a:rPr>
            <a:t> agropecuárias, </a:t>
          </a:r>
          <a:endParaRPr lang="pt-B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Font typeface="Arial" panose="020B0604020202020204" pitchFamily="34" charset="0"/>
            <a:buChar char="•"/>
          </a:pPr>
          <a:r>
            <a:rPr lang="pt-BR" sz="1100" kern="1200" dirty="0">
              <a:latin typeface="Montserrat"/>
              <a:ea typeface="Montserrat"/>
              <a:cs typeface="Montserrat"/>
              <a:sym typeface="Montserrat"/>
            </a:rPr>
            <a:t> de serviços, </a:t>
          </a:r>
          <a:endParaRPr lang="pt-B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Font typeface="Arial" panose="020B0604020202020204" pitchFamily="34" charset="0"/>
            <a:buChar char="•"/>
          </a:pPr>
          <a:r>
            <a:rPr lang="pt-BR" sz="1100" kern="1200" dirty="0">
              <a:latin typeface="Montserrat"/>
              <a:ea typeface="Montserrat"/>
              <a:cs typeface="Montserrat"/>
              <a:sym typeface="Montserrat"/>
            </a:rPr>
            <a:t> transferências correntes,</a:t>
          </a:r>
          <a:endParaRPr lang="pt-B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Font typeface="Arial" panose="020B0604020202020204" pitchFamily="34" charset="0"/>
            <a:buChar char="•"/>
          </a:pPr>
          <a:r>
            <a:rPr lang="pt-BR" sz="1100" kern="1200" dirty="0">
              <a:latin typeface="Montserrat"/>
              <a:ea typeface="Montserrat"/>
              <a:cs typeface="Montserrat"/>
              <a:sym typeface="Montserrat"/>
            </a:rPr>
            <a:t> e outras receitas também correntes;</a:t>
          </a:r>
          <a:endParaRPr lang="pt-BR" sz="1100" kern="1200" dirty="0"/>
        </a:p>
      </dsp:txBody>
      <dsp:txXfrm>
        <a:off x="2074" y="662078"/>
        <a:ext cx="2023098" cy="2452164"/>
      </dsp:txXfrm>
    </dsp:sp>
    <dsp:sp modelId="{396E4A43-7AEC-4A50-9BEE-109D301F3A36}">
      <dsp:nvSpPr>
        <dsp:cNvPr id="0" name=""/>
        <dsp:cNvSpPr/>
      </dsp:nvSpPr>
      <dsp:spPr>
        <a:xfrm>
          <a:off x="2308407" y="252945"/>
          <a:ext cx="2023098" cy="409132"/>
        </a:xfrm>
        <a:prstGeom prst="rect">
          <a:avLst/>
        </a:prstGeom>
        <a:solidFill>
          <a:schemeClr val="accent2">
            <a:hueOff val="6000035"/>
            <a:satOff val="7693"/>
            <a:lumOff val="20588"/>
            <a:alphaOff val="0"/>
          </a:schemeClr>
        </a:solidFill>
        <a:ln w="25400" cap="flat" cmpd="sng" algn="ctr">
          <a:solidFill>
            <a:schemeClr val="accent2">
              <a:hueOff val="6000035"/>
              <a:satOff val="7693"/>
              <a:lumOff val="20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111"/>
            <a:buNone/>
          </a:pPr>
          <a:r>
            <a:rPr lang="pt-BR" sz="1100" b="1" kern="1200" dirty="0">
              <a:latin typeface="Montserrat"/>
              <a:ea typeface="Montserrat"/>
              <a:cs typeface="Montserrat"/>
              <a:sym typeface="Montserrat"/>
            </a:rPr>
            <a:t>Receita Corrente </a:t>
          </a:r>
          <a:r>
            <a:rPr lang="pt-BR" sz="1100" b="1" kern="1200" dirty="0" err="1">
              <a:latin typeface="Montserrat"/>
              <a:ea typeface="Montserrat"/>
              <a:cs typeface="Montserrat"/>
              <a:sym typeface="Montserrat"/>
            </a:rPr>
            <a:t>Intraorçamentária</a:t>
          </a:r>
          <a:endParaRPr lang="pt-BR" sz="1100" kern="1200" dirty="0"/>
        </a:p>
      </dsp:txBody>
      <dsp:txXfrm>
        <a:off x="2308407" y="252945"/>
        <a:ext cx="2023098" cy="409132"/>
      </dsp:txXfrm>
    </dsp:sp>
    <dsp:sp modelId="{BC9BE9A5-CD32-4704-A7FB-6CAA2517CF09}">
      <dsp:nvSpPr>
        <dsp:cNvPr id="0" name=""/>
        <dsp:cNvSpPr/>
      </dsp:nvSpPr>
      <dsp:spPr>
        <a:xfrm>
          <a:off x="2308407" y="662078"/>
          <a:ext cx="2023098" cy="2452164"/>
        </a:xfrm>
        <a:prstGeom prst="rect">
          <a:avLst/>
        </a:prstGeom>
        <a:solidFill>
          <a:schemeClr val="accent2">
            <a:tint val="40000"/>
            <a:alpha val="90000"/>
            <a:hueOff val="6056479"/>
            <a:satOff val="5431"/>
            <a:lumOff val="2749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6056479"/>
              <a:satOff val="5431"/>
              <a:lumOff val="27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None/>
          </a:pPr>
          <a:r>
            <a:rPr lang="pt-BR" sz="1100" kern="1200" dirty="0">
              <a:latin typeface="Montserrat"/>
              <a:ea typeface="Montserrat"/>
              <a:cs typeface="Montserrat"/>
              <a:sym typeface="Montserrat"/>
            </a:rPr>
            <a:t> receitas correntes de:</a:t>
          </a:r>
          <a:endParaRPr lang="pt-BR" sz="1100" kern="1200" dirty="0"/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None/>
          </a:pPr>
          <a:endParaRPr lang="pt-BR" sz="1100" kern="1200" dirty="0"/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Font typeface="Arial" panose="020B0604020202020204" pitchFamily="34" charset="0"/>
            <a:buChar char="•"/>
          </a:pPr>
          <a:r>
            <a:rPr lang="pt-BR" sz="1100" kern="1200" dirty="0">
              <a:latin typeface="Montserrat"/>
              <a:ea typeface="Montserrat"/>
              <a:cs typeface="Montserrat"/>
              <a:sym typeface="Montserrat"/>
            </a:rPr>
            <a:t>órgãos, </a:t>
          </a:r>
          <a:endParaRPr lang="pt-BR" sz="1100" kern="1200" dirty="0"/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Font typeface="Arial" panose="020B0604020202020204" pitchFamily="34" charset="0"/>
            <a:buChar char="•"/>
          </a:pPr>
          <a:r>
            <a:rPr lang="pt-BR" sz="1100" kern="1200" dirty="0">
              <a:latin typeface="Montserrat"/>
              <a:ea typeface="Montserrat"/>
              <a:cs typeface="Montserrat"/>
              <a:sym typeface="Montserrat"/>
            </a:rPr>
            <a:t>autarquias, </a:t>
          </a:r>
          <a:endParaRPr lang="pt-BR" sz="1100" kern="1200" dirty="0"/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Font typeface="Arial" panose="020B0604020202020204" pitchFamily="34" charset="0"/>
            <a:buChar char="•"/>
          </a:pPr>
          <a:r>
            <a:rPr lang="pt-BR" sz="1100" kern="1200" dirty="0">
              <a:latin typeface="Montserrat"/>
              <a:ea typeface="Montserrat"/>
              <a:cs typeface="Montserrat"/>
              <a:sym typeface="Montserrat"/>
            </a:rPr>
            <a:t>fundações, </a:t>
          </a:r>
          <a:endParaRPr lang="pt-BR" sz="1100" kern="1200" dirty="0"/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Font typeface="Arial" panose="020B0604020202020204" pitchFamily="34" charset="0"/>
            <a:buChar char="•"/>
          </a:pPr>
          <a:r>
            <a:rPr lang="pt-BR" sz="1100" kern="1200" dirty="0">
              <a:latin typeface="Montserrat"/>
              <a:ea typeface="Montserrat"/>
              <a:cs typeface="Montserrat"/>
              <a:sym typeface="Montserrat"/>
            </a:rPr>
            <a:t>Empresas dependentes</a:t>
          </a:r>
          <a:endParaRPr lang="pt-BR" sz="1100" kern="1200" dirty="0"/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Font typeface="Arial" panose="020B0604020202020204" pitchFamily="34" charset="0"/>
            <a:buChar char="•"/>
          </a:pPr>
          <a:r>
            <a:rPr lang="pt-BR" sz="1100" kern="1200" dirty="0">
              <a:latin typeface="Montserrat"/>
              <a:ea typeface="Montserrat"/>
              <a:cs typeface="Montserrat"/>
              <a:sym typeface="Montserrat"/>
            </a:rPr>
            <a:t> e de outras entidades integrantes dos  orçamentos fiscal e da seguridade social da mesma esfera de governo.</a:t>
          </a:r>
          <a:endParaRPr lang="pt-BR" sz="1100" kern="1200" dirty="0"/>
        </a:p>
      </dsp:txBody>
      <dsp:txXfrm>
        <a:off x="2308407" y="662078"/>
        <a:ext cx="2023098" cy="2452164"/>
      </dsp:txXfrm>
    </dsp:sp>
    <dsp:sp modelId="{9005C7A0-4393-4B97-BDA9-F4C0D2B55443}">
      <dsp:nvSpPr>
        <dsp:cNvPr id="0" name=""/>
        <dsp:cNvSpPr/>
      </dsp:nvSpPr>
      <dsp:spPr>
        <a:xfrm>
          <a:off x="4614740" y="252945"/>
          <a:ext cx="2023098" cy="409132"/>
        </a:xfrm>
        <a:prstGeom prst="rect">
          <a:avLst/>
        </a:prstGeom>
        <a:solidFill>
          <a:schemeClr val="accent2">
            <a:hueOff val="12000070"/>
            <a:satOff val="15385"/>
            <a:lumOff val="41176"/>
            <a:alphaOff val="0"/>
          </a:schemeClr>
        </a:solidFill>
        <a:ln w="25400" cap="flat" cmpd="sng" algn="ctr">
          <a:solidFill>
            <a:schemeClr val="accent2">
              <a:hueOff val="12000070"/>
              <a:satOff val="15385"/>
              <a:lumOff val="4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111"/>
            <a:buNone/>
          </a:pPr>
          <a:r>
            <a:rPr lang="pt-BR" sz="1100" b="1" kern="1200">
              <a:latin typeface="Montserrat"/>
              <a:ea typeface="Montserrat"/>
              <a:cs typeface="Montserrat"/>
              <a:sym typeface="Montserrat"/>
            </a:rPr>
            <a:t>Receita de Capital</a:t>
          </a:r>
          <a:endParaRPr lang="pt-BR" sz="1100" kern="1200" dirty="0"/>
        </a:p>
      </dsp:txBody>
      <dsp:txXfrm>
        <a:off x="4614740" y="252945"/>
        <a:ext cx="2023098" cy="409132"/>
      </dsp:txXfrm>
    </dsp:sp>
    <dsp:sp modelId="{C5A4CDB1-71EE-403C-92DD-42C46E7AA565}">
      <dsp:nvSpPr>
        <dsp:cNvPr id="0" name=""/>
        <dsp:cNvSpPr/>
      </dsp:nvSpPr>
      <dsp:spPr>
        <a:xfrm>
          <a:off x="4614740" y="662078"/>
          <a:ext cx="2023098" cy="2452164"/>
        </a:xfrm>
        <a:prstGeom prst="rect">
          <a:avLst/>
        </a:prstGeom>
        <a:solidFill>
          <a:schemeClr val="accent2">
            <a:tint val="40000"/>
            <a:alpha val="90000"/>
            <a:hueOff val="12112959"/>
            <a:satOff val="10862"/>
            <a:lumOff val="5498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12112959"/>
              <a:satOff val="10862"/>
              <a:lumOff val="54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None/>
          </a:pPr>
          <a:r>
            <a:rPr lang="pt-BR" sz="1100" kern="1200" dirty="0">
              <a:latin typeface="Montserrat"/>
              <a:ea typeface="Montserrat"/>
              <a:cs typeface="Montserrat"/>
              <a:sym typeface="Montserrat"/>
            </a:rPr>
            <a:t> receitas provenientes da realização de recursos financeiros oriundos de:</a:t>
          </a:r>
          <a:endParaRPr lang="pt-BR" sz="1100" kern="1200" dirty="0"/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None/>
          </a:pPr>
          <a:endParaRPr lang="pt-BR" sz="1100" kern="1200" dirty="0"/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Font typeface="Arial" panose="020B0604020202020204" pitchFamily="34" charset="0"/>
            <a:buChar char="•"/>
          </a:pPr>
          <a:r>
            <a:rPr lang="pt-BR" sz="1100" kern="1200" dirty="0">
              <a:latin typeface="Montserrat"/>
              <a:ea typeface="Montserrat"/>
              <a:cs typeface="Montserrat"/>
              <a:sym typeface="Montserrat"/>
            </a:rPr>
            <a:t> constituição de dívidas; </a:t>
          </a:r>
          <a:endParaRPr lang="pt-BR" sz="1100" kern="1200" dirty="0"/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Font typeface="Arial" panose="020B0604020202020204" pitchFamily="34" charset="0"/>
            <a:buChar char="•"/>
          </a:pPr>
          <a:r>
            <a:rPr lang="pt-BR" sz="1100" kern="1200" dirty="0">
              <a:latin typeface="Montserrat"/>
              <a:ea typeface="Montserrat"/>
              <a:cs typeface="Montserrat"/>
              <a:sym typeface="Montserrat"/>
            </a:rPr>
            <a:t>da conversão, em espécie, de bens e direitos; </a:t>
          </a:r>
          <a:endParaRPr lang="pt-BR" sz="1100" kern="1200" dirty="0"/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Font typeface="Arial" panose="020B0604020202020204" pitchFamily="34" charset="0"/>
            <a:buChar char="•"/>
          </a:pPr>
          <a:r>
            <a:rPr lang="pt-BR" sz="1100" kern="1200" dirty="0">
              <a:latin typeface="Montserrat"/>
              <a:ea typeface="Montserrat"/>
              <a:cs typeface="Montserrat"/>
              <a:sym typeface="Montserrat"/>
            </a:rPr>
            <a:t>os recursos recebidos de outras pessoas de direito público ou privado, destinados a atender despesas classificáveis em despesas de capital. </a:t>
          </a:r>
          <a:endParaRPr lang="pt-B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100" kern="1200" dirty="0">
            <a:latin typeface="Montserrat"/>
            <a:ea typeface="Montserrat"/>
            <a:cs typeface="Montserrat"/>
            <a:sym typeface="Montserrat"/>
          </a:endParaRPr>
        </a:p>
      </dsp:txBody>
      <dsp:txXfrm>
        <a:off x="4614740" y="662078"/>
        <a:ext cx="2023098" cy="24521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0.6636</cdr:x>
      <cdr:y>0.924</cdr:y>
    </cdr:from>
    <cdr:to>
      <cdr:x>1</cdr:x>
      <cdr:y>1</cdr:y>
    </cdr:to>
    <cdr:sp macro="" textlink="">
      <cdr:nvSpPr>
        <cdr:cNvPr id="2" name="CaixaDeTexto 4">
          <a:extLst xmlns:a="http://schemas.openxmlformats.org/drawingml/2006/main">
            <a:ext uri="{FF2B5EF4-FFF2-40B4-BE49-F238E27FC236}">
              <a16:creationId xmlns:a16="http://schemas.microsoft.com/office/drawing/2014/main" id="{5DD5126A-7DE3-7F73-B8D0-AC376394C530}"/>
            </a:ext>
          </a:extLst>
        </cdr:cNvPr>
        <cdr:cNvSpPr txBox="1"/>
      </cdr:nvSpPr>
      <cdr:spPr>
        <a:xfrm xmlns:a="http://schemas.openxmlformats.org/drawingml/2006/main">
          <a:off x="5360702" y="3367613"/>
          <a:ext cx="271750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r>
            <a:rPr lang="pt-BR" sz="1200" b="1" dirty="0"/>
            <a:t>Empenhado: R$ 54 milhões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efb80ea00b_2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efb80ea00b_2_62:notes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ok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0129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efb80ea00b_2_165:notes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ok</a:t>
            </a:r>
            <a:endParaRPr/>
          </a:p>
        </p:txBody>
      </p:sp>
      <p:sp>
        <p:nvSpPr>
          <p:cNvPr id="153" name="Google Shape;153;gefb80ea00b_2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efb80ea00b_2_173:notes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OK</a:t>
            </a:r>
            <a:endParaRPr dirty="0"/>
          </a:p>
        </p:txBody>
      </p:sp>
      <p:sp>
        <p:nvSpPr>
          <p:cNvPr id="160" name="Google Shape;160;gefb80ea00b_2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efb80ea00b_2_180:notes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ok</a:t>
            </a:r>
            <a:endParaRPr/>
          </a:p>
        </p:txBody>
      </p:sp>
      <p:sp>
        <p:nvSpPr>
          <p:cNvPr id="166" name="Google Shape;166;gefb80ea00b_2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9444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efb80ea00b_2_190:notes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ok</a:t>
            </a:r>
            <a:endParaRPr/>
          </a:p>
        </p:txBody>
      </p:sp>
      <p:sp>
        <p:nvSpPr>
          <p:cNvPr id="174" name="Google Shape;174;gefb80ea00b_2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efb80ea00b_2_197:notes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ok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efb80ea00b_2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efb80ea00b_2_204:notes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ok</a:t>
            </a:r>
            <a:endParaRPr/>
          </a:p>
        </p:txBody>
      </p:sp>
      <p:sp>
        <p:nvSpPr>
          <p:cNvPr id="186" name="Google Shape;186;gefb80ea00b_2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efb80ea00b_2_211:notes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ok</a:t>
            </a:r>
            <a:endParaRPr dirty="0"/>
          </a:p>
        </p:txBody>
      </p:sp>
      <p:sp>
        <p:nvSpPr>
          <p:cNvPr id="192" name="Google Shape;192;gefb80ea00b_2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efb80ea00b_2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efb80ea00b_2_218:notes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ok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efb80ea00b_2_225:notes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ok</a:t>
            </a:r>
            <a:endParaRPr dirty="0"/>
          </a:p>
        </p:txBody>
      </p:sp>
      <p:sp>
        <p:nvSpPr>
          <p:cNvPr id="204" name="Google Shape;204;gefb80ea00b_2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efb80ea00b_2_232:notes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ok</a:t>
            </a:r>
            <a:endParaRPr dirty="0"/>
          </a:p>
        </p:txBody>
      </p:sp>
      <p:sp>
        <p:nvSpPr>
          <p:cNvPr id="210" name="Google Shape;210;gefb80ea00b_2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991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efb80ea00b_2_68:notes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gefb80ea00b_2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37322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>
          <a:extLst>
            <a:ext uri="{FF2B5EF4-FFF2-40B4-BE49-F238E27FC236}">
              <a16:creationId xmlns:a16="http://schemas.microsoft.com/office/drawing/2014/main" id="{40BFA698-CF9D-5B77-0BC8-C473FC11E7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efb80ea00b_2_232:notes">
            <a:extLst>
              <a:ext uri="{FF2B5EF4-FFF2-40B4-BE49-F238E27FC236}">
                <a16:creationId xmlns:a16="http://schemas.microsoft.com/office/drawing/2014/main" id="{FAE0F3C9-47AC-FF15-24E9-D5CF883AB37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ok</a:t>
            </a:r>
            <a:endParaRPr dirty="0"/>
          </a:p>
        </p:txBody>
      </p:sp>
      <p:sp>
        <p:nvSpPr>
          <p:cNvPr id="210" name="Google Shape;210;gefb80ea00b_2_232:notes">
            <a:extLst>
              <a:ext uri="{FF2B5EF4-FFF2-40B4-BE49-F238E27FC236}">
                <a16:creationId xmlns:a16="http://schemas.microsoft.com/office/drawing/2014/main" id="{ADF3F4DF-0886-9FC2-AB53-76ECF1DA979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09162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efb80ea00b_2_281:notes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ok</a:t>
            </a:r>
            <a:endParaRPr/>
          </a:p>
        </p:txBody>
      </p:sp>
      <p:sp>
        <p:nvSpPr>
          <p:cNvPr id="254" name="Google Shape;254;gefb80ea00b_2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75092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efb80ea00b_2_307:notes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ok</a:t>
            </a:r>
            <a:endParaRPr dirty="0"/>
          </a:p>
        </p:txBody>
      </p:sp>
      <p:sp>
        <p:nvSpPr>
          <p:cNvPr id="278" name="Google Shape;278;gefb80ea00b_2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efb80ea00b_2_316:notes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gefb80ea00b_2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61086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efb80ea00b_2_323:notes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gefb80ea00b_2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efb80ea00b_2_331:notes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ok</a:t>
            </a:r>
            <a:endParaRPr/>
          </a:p>
        </p:txBody>
      </p:sp>
      <p:sp>
        <p:nvSpPr>
          <p:cNvPr id="300" name="Google Shape;300;gefb80ea00b_2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efb80ea00b_2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efb80ea00b_2_62:notes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ok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efb80ea00b_2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gefb80ea00b_2_81:notes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gefb80ea00b_2_81:notes"/>
          <p:cNvSpPr txBox="1">
            <a:spLocks noGrp="1"/>
          </p:cNvSpPr>
          <p:nvPr>
            <p:ph type="sldNum" idx="12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5163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efb80ea00b_2_89:notes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gefb80ea00b_2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5950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efb80ea00b_2_112:notes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efb80ea00b_2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9818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efb80ea00b_2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gefb80ea00b_2_134:notes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efb80ea00b_2_134:notes"/>
          <p:cNvSpPr txBox="1">
            <a:spLocks noGrp="1"/>
          </p:cNvSpPr>
          <p:nvPr>
            <p:ph type="sldNum" idx="12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6207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efb80ea00b_2_142:notes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efb80ea00b_2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8623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efb80ea00b_2_151:notes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ok</a:t>
            </a:r>
            <a:endParaRPr/>
          </a:p>
        </p:txBody>
      </p:sp>
      <p:sp>
        <p:nvSpPr>
          <p:cNvPr id="141" name="Google Shape;141;gefb80ea00b_2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efb80ea00b_2_158:notes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ok</a:t>
            </a:r>
            <a:endParaRPr dirty="0"/>
          </a:p>
        </p:txBody>
      </p:sp>
      <p:sp>
        <p:nvSpPr>
          <p:cNvPr id="147" name="Google Shape;147;gefb80ea00b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Título e conteúdo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301752" y="171450"/>
            <a:ext cx="85344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  <a:defRPr>
                <a:solidFill>
                  <a:srgbClr val="7A979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5791200" y="4803738"/>
            <a:ext cx="30450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4800" y="4808136"/>
            <a:ext cx="3581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4361688" y="769779"/>
            <a:ext cx="4572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1560361" y="171450"/>
            <a:ext cx="7294200" cy="836400"/>
          </a:xfrm>
          <a:prstGeom prst="rect">
            <a:avLst/>
          </a:prstGeom>
          <a:noFill/>
          <a:ln w="9525" cap="flat" cmpd="sng">
            <a:solidFill>
              <a:srgbClr val="83D8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1pPr>
            <a:lvl2pPr marL="914400" lvl="1" indent="-308610" algn="l" rtl="0">
              <a:spcBef>
                <a:spcPts val="1200"/>
              </a:spcBef>
              <a:spcAft>
                <a:spcPts val="0"/>
              </a:spcAft>
              <a:buSzPts val="1260"/>
              <a:buChar char="○"/>
              <a:defRPr/>
            </a:lvl2pPr>
            <a:lvl3pPr marL="1371600" lvl="2" indent="-314325" algn="l" rtl="0">
              <a:spcBef>
                <a:spcPts val="12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08610" algn="l" rtl="0">
              <a:spcBef>
                <a:spcPts val="1200"/>
              </a:spcBef>
              <a:spcAft>
                <a:spcPts val="0"/>
              </a:spcAft>
              <a:buSzPts val="1260"/>
              <a:buChar char="●"/>
              <a:defRPr/>
            </a:lvl4pPr>
            <a:lvl5pPr marL="2286000" lvl="4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20039" algn="l" rtl="0">
              <a:spcBef>
                <a:spcPts val="1200"/>
              </a:spcBef>
              <a:spcAft>
                <a:spcPts val="0"/>
              </a:spcAft>
              <a:buSzPts val="1440"/>
              <a:buChar char="■"/>
              <a:defRPr/>
            </a:lvl6pPr>
            <a:lvl7pPr marL="3200400" lvl="6" indent="-331470" algn="l" rtl="0">
              <a:spcBef>
                <a:spcPts val="1200"/>
              </a:spcBef>
              <a:spcAft>
                <a:spcPts val="0"/>
              </a:spcAft>
              <a:buSzPts val="1620"/>
              <a:buChar char="●"/>
              <a:defRPr/>
            </a:lvl7pPr>
            <a:lvl8pPr marL="3657600" lvl="7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31470" algn="l" rtl="0">
              <a:spcBef>
                <a:spcPts val="1200"/>
              </a:spcBef>
              <a:spcAft>
                <a:spcPts val="1200"/>
              </a:spcAft>
              <a:buSzPts val="162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4963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8616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9535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3308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3506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72155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83927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54604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4889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48027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19405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Título e conteúdo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301752" y="171450"/>
            <a:ext cx="85344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  <a:defRPr>
                <a:solidFill>
                  <a:srgbClr val="7A979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5791200" y="4803738"/>
            <a:ext cx="30450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4800" y="4808136"/>
            <a:ext cx="3581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4361688" y="769779"/>
            <a:ext cx="4572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1560361" y="171450"/>
            <a:ext cx="7294200" cy="836400"/>
          </a:xfrm>
          <a:prstGeom prst="rect">
            <a:avLst/>
          </a:prstGeom>
          <a:noFill/>
          <a:ln w="9525" cap="flat" cmpd="sng">
            <a:solidFill>
              <a:srgbClr val="83D8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1pPr>
            <a:lvl2pPr marL="914400" lvl="1" indent="-308610" algn="l" rtl="0">
              <a:spcBef>
                <a:spcPts val="1200"/>
              </a:spcBef>
              <a:spcAft>
                <a:spcPts val="0"/>
              </a:spcAft>
              <a:buSzPts val="1260"/>
              <a:buChar char="○"/>
              <a:defRPr/>
            </a:lvl2pPr>
            <a:lvl3pPr marL="1371600" lvl="2" indent="-314325" algn="l" rtl="0">
              <a:spcBef>
                <a:spcPts val="12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08610" algn="l" rtl="0">
              <a:spcBef>
                <a:spcPts val="1200"/>
              </a:spcBef>
              <a:spcAft>
                <a:spcPts val="0"/>
              </a:spcAft>
              <a:buSzPts val="1260"/>
              <a:buChar char="●"/>
              <a:defRPr/>
            </a:lvl4pPr>
            <a:lvl5pPr marL="2286000" lvl="4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20039" algn="l" rtl="0">
              <a:spcBef>
                <a:spcPts val="1200"/>
              </a:spcBef>
              <a:spcAft>
                <a:spcPts val="0"/>
              </a:spcAft>
              <a:buSzPts val="1440"/>
              <a:buChar char="■"/>
              <a:defRPr/>
            </a:lvl6pPr>
            <a:lvl7pPr marL="3200400" lvl="6" indent="-331470" algn="l" rtl="0">
              <a:spcBef>
                <a:spcPts val="1200"/>
              </a:spcBef>
              <a:spcAft>
                <a:spcPts val="0"/>
              </a:spcAft>
              <a:buSzPts val="1620"/>
              <a:buChar char="●"/>
              <a:defRPr/>
            </a:lvl7pPr>
            <a:lvl8pPr marL="3657600" lvl="7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31470" algn="l" rtl="0">
              <a:spcBef>
                <a:spcPts val="1200"/>
              </a:spcBef>
              <a:spcAft>
                <a:spcPts val="1200"/>
              </a:spcAft>
              <a:buSzPts val="162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9969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 flip="none" rotWithShape="1">
          <a:gsLst>
            <a:gs pos="80000">
              <a:srgbClr val="00B050"/>
            </a:gs>
            <a:gs pos="64000">
              <a:srgbClr val="00B050"/>
            </a:gs>
            <a:gs pos="49000">
              <a:srgbClr val="00B050"/>
            </a:gs>
            <a:gs pos="36000">
              <a:srgbClr val="00B050"/>
            </a:gs>
            <a:gs pos="24000">
              <a:srgbClr val="92D050"/>
            </a:gs>
            <a:gs pos="12000">
              <a:srgbClr val="92D050"/>
            </a:gs>
            <a:gs pos="0">
              <a:srgbClr val="92D050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79500" y="4551412"/>
            <a:ext cx="2045326" cy="35579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C47D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79500" y="4551412"/>
            <a:ext cx="2045326" cy="3557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88883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14/relationships/chartEx" Target="../charts/chartEx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png"/><Relationship Id="rId5" Type="http://schemas.microsoft.com/office/2014/relationships/chartEx" Target="../charts/chartEx4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5" Type="http://schemas.openxmlformats.org/officeDocument/2006/relationships/chart" Target="../charts/chart2.xml"/><Relationship Id="rId4" Type="http://schemas.openxmlformats.org/officeDocument/2006/relationships/image" Target="../media/image21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14/relationships/chartEx" Target="../charts/chartEx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14/relationships/chartEx" Target="../charts/chartEx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5" Type="http://schemas.openxmlformats.org/officeDocument/2006/relationships/chart" Target="../charts/chart4.xml"/><Relationship Id="rId4" Type="http://schemas.openxmlformats.org/officeDocument/2006/relationships/image" Target="../media/image24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5" Type="http://schemas.openxmlformats.org/officeDocument/2006/relationships/chart" Target="../charts/chart5.xml"/><Relationship Id="rId4" Type="http://schemas.openxmlformats.org/officeDocument/2006/relationships/image" Target="../media/image34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6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8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0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5" Type="http://schemas.openxmlformats.org/officeDocument/2006/relationships/chart" Target="../charts/chart1.xml"/><Relationship Id="rId4" Type="http://schemas.openxmlformats.org/officeDocument/2006/relationships/image" Target="../media/image17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png"/><Relationship Id="rId5" Type="http://schemas.microsoft.com/office/2014/relationships/chartEx" Target="../charts/chartEx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rgbClr val="92D050"/>
            </a:gs>
            <a:gs pos="0">
              <a:srgbClr val="92D050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45"/>
          <p:cNvPicPr preferRelativeResize="0"/>
          <p:nvPr/>
        </p:nvPicPr>
        <p:blipFill>
          <a:blip r:embed="rId3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68958" y="1689400"/>
            <a:ext cx="5963126" cy="3374649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45"/>
          <p:cNvSpPr txBox="1"/>
          <p:nvPr/>
        </p:nvSpPr>
        <p:spPr>
          <a:xfrm>
            <a:off x="5003597" y="4787149"/>
            <a:ext cx="3550228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pt-BR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Relatório elaborado em 23/09/2024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17" name="Google Shape;317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0775" y="916699"/>
            <a:ext cx="2522475" cy="273521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2037CB2F-EB49-4886-8FC8-7DC16443C549}"/>
              </a:ext>
            </a:extLst>
          </p:cNvPr>
          <p:cNvSpPr txBox="1"/>
          <p:nvPr/>
        </p:nvSpPr>
        <p:spPr>
          <a:xfrm>
            <a:off x="2105526" y="1380031"/>
            <a:ext cx="6926558" cy="3061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40"/>
              <a:buFont typeface="Arial"/>
              <a:buNone/>
              <a:tabLst/>
              <a:defRPr/>
            </a:pPr>
            <a:r>
              <a:rPr kumimoji="0" lang="pt-BR" sz="1300" b="1" i="0" u="none" strike="noStrike" kern="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DEMONSTRAÇÃO E AVALIAÇÃO DO CUMPRIMENTO DAS METAS FISCAIS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6876E49-4BE8-4D9D-8D8B-908F48EBBF23}"/>
              </a:ext>
            </a:extLst>
          </p:cNvPr>
          <p:cNvSpPr txBox="1"/>
          <p:nvPr/>
        </p:nvSpPr>
        <p:spPr>
          <a:xfrm>
            <a:off x="2671011" y="486263"/>
            <a:ext cx="4341252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2800" b="1" i="0" u="none" strike="noStrike" kern="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AUDIÊNCIA  PÚBLICA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(1º QUADRIMESTRE DE 2025</a:t>
            </a:r>
            <a:r>
              <a:rPr kumimoji="0" lang="pt-BR" b="0" i="0" u="none" strike="noStrike" kern="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kumimoji="0" lang="pt-BR" b="0" i="0" u="none" strike="noStrike" kern="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4304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>
            <a:spLocks noGrp="1"/>
          </p:cNvSpPr>
          <p:nvPr>
            <p:ph type="title"/>
          </p:nvPr>
        </p:nvSpPr>
        <p:spPr>
          <a:xfrm>
            <a:off x="607102" y="201950"/>
            <a:ext cx="7864823" cy="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6071"/>
              <a:buFont typeface="Georgia"/>
              <a:buNone/>
            </a:pPr>
            <a:r>
              <a:rPr lang="pt-BR" sz="3111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Maiores Receitas Correntes </a:t>
            </a:r>
            <a:br>
              <a:rPr lang="pt-BR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pt-BR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1º Quadrimestre 2025 - Comparativo 2025x2024</a:t>
            </a:r>
            <a:endParaRPr sz="35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0" name="Objeto 19">
            <a:extLst>
              <a:ext uri="{FF2B5EF4-FFF2-40B4-BE49-F238E27FC236}">
                <a16:creationId xmlns:a16="http://schemas.microsoft.com/office/drawing/2014/main" id="{44513855-EC9F-370F-B618-76B057519A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47877"/>
              </p:ext>
            </p:extLst>
          </p:nvPr>
        </p:nvGraphicFramePr>
        <p:xfrm>
          <a:off x="3210320" y="4496048"/>
          <a:ext cx="5416321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619715" imgH="247736" progId="Excel.Sheet.12">
                  <p:embed/>
                </p:oleObj>
              </mc:Choice>
              <mc:Fallback>
                <p:oleObj name="Worksheet" r:id="rId3" imgW="4619715" imgH="24773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10320" y="4496048"/>
                        <a:ext cx="5416321" cy="349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Tabela 21">
            <a:extLst>
              <a:ext uri="{FF2B5EF4-FFF2-40B4-BE49-F238E27FC236}">
                <a16:creationId xmlns:a16="http://schemas.microsoft.com/office/drawing/2014/main" id="{CC463D87-E0F8-4CFB-9145-A6291F7D9A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953567"/>
              </p:ext>
            </p:extLst>
          </p:nvPr>
        </p:nvGraphicFramePr>
        <p:xfrm>
          <a:off x="453948" y="951059"/>
          <a:ext cx="8172693" cy="3544983"/>
        </p:xfrm>
        <a:graphic>
          <a:graphicData uri="http://schemas.openxmlformats.org/drawingml/2006/table">
            <a:tbl>
              <a:tblPr/>
              <a:tblGrid>
                <a:gridCol w="759878">
                  <a:extLst>
                    <a:ext uri="{9D8B030D-6E8A-4147-A177-3AD203B41FA5}">
                      <a16:colId xmlns:a16="http://schemas.microsoft.com/office/drawing/2014/main" val="549819753"/>
                    </a:ext>
                  </a:extLst>
                </a:gridCol>
                <a:gridCol w="2898436">
                  <a:extLst>
                    <a:ext uri="{9D8B030D-6E8A-4147-A177-3AD203B41FA5}">
                      <a16:colId xmlns:a16="http://schemas.microsoft.com/office/drawing/2014/main" val="1029928235"/>
                    </a:ext>
                  </a:extLst>
                </a:gridCol>
                <a:gridCol w="1000345">
                  <a:extLst>
                    <a:ext uri="{9D8B030D-6E8A-4147-A177-3AD203B41FA5}">
                      <a16:colId xmlns:a16="http://schemas.microsoft.com/office/drawing/2014/main" val="424843613"/>
                    </a:ext>
                  </a:extLst>
                </a:gridCol>
                <a:gridCol w="1449219">
                  <a:extLst>
                    <a:ext uri="{9D8B030D-6E8A-4147-A177-3AD203B41FA5}">
                      <a16:colId xmlns:a16="http://schemas.microsoft.com/office/drawing/2014/main" val="284254888"/>
                    </a:ext>
                  </a:extLst>
                </a:gridCol>
                <a:gridCol w="961870">
                  <a:extLst>
                    <a:ext uri="{9D8B030D-6E8A-4147-A177-3AD203B41FA5}">
                      <a16:colId xmlns:a16="http://schemas.microsoft.com/office/drawing/2014/main" val="3331009459"/>
                    </a:ext>
                  </a:extLst>
                </a:gridCol>
                <a:gridCol w="1102945">
                  <a:extLst>
                    <a:ext uri="{9D8B030D-6E8A-4147-A177-3AD203B41FA5}">
                      <a16:colId xmlns:a16="http://schemas.microsoft.com/office/drawing/2014/main" val="2224499084"/>
                    </a:ext>
                  </a:extLst>
                </a:gridCol>
              </a:tblGrid>
              <a:tr h="179493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</a:p>
                  </a:txBody>
                  <a:tcPr marL="8649" marR="8649" marT="8649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TRIBUTO BRUTO (s/ retenções)</a:t>
                      </a:r>
                    </a:p>
                  </a:txBody>
                  <a:tcPr marL="8649" marR="8649" marT="8649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2025</a:t>
                      </a:r>
                    </a:p>
                  </a:txBody>
                  <a:tcPr marL="8649" marR="8649" marT="8649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2024</a:t>
                      </a:r>
                    </a:p>
                  </a:txBody>
                  <a:tcPr marL="8649" marR="8649" marT="8649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2025X2024</a:t>
                      </a:r>
                    </a:p>
                  </a:txBody>
                  <a:tcPr marL="8649" marR="8649" marT="8649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ORIGEM</a:t>
                      </a:r>
                    </a:p>
                  </a:txBody>
                  <a:tcPr marL="8649" marR="8649" marT="8649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044741"/>
                  </a:ext>
                </a:extLst>
              </a:tr>
              <a:tr h="22436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9" marR="8649" marT="8649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FPM</a:t>
                      </a:r>
                    </a:p>
                  </a:txBody>
                  <a:tcPr marL="8649" marR="8649" marT="8649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17.289.906,76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16.236.319,09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6,49%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FEDERAL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623576"/>
                  </a:ext>
                </a:extLst>
              </a:tr>
              <a:tr h="22436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649" marR="8649" marT="8649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ICMS</a:t>
                      </a:r>
                    </a:p>
                  </a:txBody>
                  <a:tcPr marL="8649" marR="8649" marT="8649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13.668.319,90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10.765.340,53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26,97%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ESTADUAL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157263"/>
                  </a:ext>
                </a:extLst>
              </a:tr>
              <a:tr h="22436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649" marR="8649" marT="8649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(FUNDEB)</a:t>
                      </a:r>
                    </a:p>
                  </a:txBody>
                  <a:tcPr marL="8649" marR="8649" marT="8649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10.775.567,23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9.414.105,04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14,46%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FUNDEB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463202"/>
                  </a:ext>
                </a:extLst>
              </a:tr>
              <a:tr h="22436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649" marR="8649" marT="8649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IPVA</a:t>
                      </a:r>
                    </a:p>
                  </a:txBody>
                  <a:tcPr marL="8649" marR="8649" marT="8649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4.159.580,41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4.342.860,82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-4,22%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ESTADUAL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750152"/>
                  </a:ext>
                </a:extLst>
              </a:tr>
              <a:tr h="22436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649" marR="8649" marT="8649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ISS</a:t>
                      </a:r>
                    </a:p>
                  </a:txBody>
                  <a:tcPr marL="8649" marR="8649" marT="8649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3.117.931,22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2.458.480,70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26,82%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MUNICIPAL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374590"/>
                  </a:ext>
                </a:extLst>
              </a:tr>
              <a:tr h="22436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649" marR="8649" marT="8649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IMPOSTO DE RENDA</a:t>
                      </a:r>
                    </a:p>
                  </a:txBody>
                  <a:tcPr marL="8649" marR="8649" marT="8649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1.899.408,94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1.737.991,85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9,29%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MUNICIPAL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824892"/>
                  </a:ext>
                </a:extLst>
              </a:tr>
              <a:tr h="22436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649" marR="8649" marT="8649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SAUDE - FEDERAL TRANSF RECURSOS</a:t>
                      </a:r>
                    </a:p>
                  </a:txBody>
                  <a:tcPr marL="8649" marR="8649" marT="8649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1.830.677,83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1.669.857,93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9,63%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FEDERAL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518419"/>
                  </a:ext>
                </a:extLst>
              </a:tr>
              <a:tr h="22436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649" marR="8649" marT="8649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RECEITA PATRIMONIAL(APLIC. FINANCEIRA)</a:t>
                      </a:r>
                    </a:p>
                  </a:txBody>
                  <a:tcPr marL="8649" marR="8649" marT="8649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1.829.695,72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1.232.233,65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48,49%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VARIOS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138167"/>
                  </a:ext>
                </a:extLst>
              </a:tr>
              <a:tr h="22436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649" marR="8649" marT="8649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COSIP  (F.507)</a:t>
                      </a:r>
                    </a:p>
                  </a:txBody>
                  <a:tcPr marL="8649" marR="8649" marT="8649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1.322.491,34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1.219.798,83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8,42%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MUNICIPAL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110353"/>
                  </a:ext>
                </a:extLst>
              </a:tr>
              <a:tr h="22436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649" marR="8649" marT="8649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EDUCAÇÃO - FEDERAL TRANSF RECURSOS (FNDE)</a:t>
                      </a:r>
                    </a:p>
                  </a:txBody>
                  <a:tcPr marL="8649" marR="8649" marT="8649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1.103.194,52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955.554,31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15,45%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FEDERAL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390373"/>
                  </a:ext>
                </a:extLst>
              </a:tr>
              <a:tr h="22436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649" marR="8649" marT="8649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TAXAS</a:t>
                      </a:r>
                    </a:p>
                  </a:txBody>
                  <a:tcPr marL="8649" marR="8649" marT="8649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1.080.987,38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1.074.822,50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0,57%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MUNICIPAL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537764"/>
                  </a:ext>
                </a:extLst>
              </a:tr>
              <a:tr h="22436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649" marR="8649" marT="8649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IPTU</a:t>
                      </a:r>
                    </a:p>
                  </a:txBody>
                  <a:tcPr marL="8649" marR="8649" marT="8649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984.113,53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776.577,42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26,72%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MUNICIPAL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279001"/>
                  </a:ext>
                </a:extLst>
              </a:tr>
              <a:tr h="22436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649" marR="8649" marT="8649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ITBI</a:t>
                      </a:r>
                    </a:p>
                  </a:txBody>
                  <a:tcPr marL="8649" marR="8649" marT="8649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567.596,38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594.103,41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-4,46%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MUNICIPAL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807057"/>
                  </a:ext>
                </a:extLst>
              </a:tr>
              <a:tr h="22436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8649" marR="8649" marT="8649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TRANSFERÊNCIA ESTADO - RECURSOS DA SAUDE</a:t>
                      </a:r>
                    </a:p>
                  </a:txBody>
                  <a:tcPr marL="8649" marR="8649" marT="8649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511.734,10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203.908,01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150,96%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ESTADUAL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580479"/>
                  </a:ext>
                </a:extLst>
              </a:tr>
              <a:tr h="22436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649" marR="8649" marT="8649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RECEITA DE SERVIÇOS</a:t>
                      </a:r>
                    </a:p>
                  </a:txBody>
                  <a:tcPr marL="8649" marR="8649" marT="8649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369.183,84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26.129,16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1312,92%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MUNICIPAL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55909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 txBox="1">
            <a:spLocks noGrp="1"/>
          </p:cNvSpPr>
          <p:nvPr>
            <p:ph type="title"/>
          </p:nvPr>
        </p:nvSpPr>
        <p:spPr>
          <a:xfrm>
            <a:off x="1434000" y="171450"/>
            <a:ext cx="7402200" cy="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6071"/>
              <a:buFont typeface="Georgia"/>
              <a:buNone/>
            </a:pPr>
            <a:r>
              <a:rPr lang="pt-BR" sz="3111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Composição da Receita Corrente</a:t>
            </a:r>
            <a:br>
              <a:rPr lang="pt-BR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pt-BR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1º Quadrimestre 2025 (Prefeitura)</a:t>
            </a:r>
            <a:endParaRPr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6" name="Chart 4" title="Gráfico">
                <a:extLst>
                  <a:ext uri="{FF2B5EF4-FFF2-40B4-BE49-F238E27FC236}">
                    <a16:creationId xmlns:a16="http://schemas.microsoft.com/office/drawing/2014/main" id="{00000000-0008-0000-0100-00000400000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702169268"/>
                  </p:ext>
                </p:extLst>
              </p:nvPr>
            </p:nvGraphicFramePr>
            <p:xfrm>
              <a:off x="618957" y="1046289"/>
              <a:ext cx="8050993" cy="315246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6" name="Chart 4" title="Gráfico">
                <a:extLst>
                  <a:ext uri="{FF2B5EF4-FFF2-40B4-BE49-F238E27FC236}">
                    <a16:creationId xmlns:a16="http://schemas.microsoft.com/office/drawing/2014/main" id="{00000000-0008-0000-0100-00000400000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8957" y="1046289"/>
                <a:ext cx="8050993" cy="31524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3" name="Chart 4" title="Gráfico">
                <a:extLst>
                  <a:ext uri="{FF2B5EF4-FFF2-40B4-BE49-F238E27FC236}">
                    <a16:creationId xmlns:a16="http://schemas.microsoft.com/office/drawing/2014/main" id="{00000000-0008-0000-0100-00000400000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802502039"/>
                  </p:ext>
                </p:extLst>
              </p:nvPr>
            </p:nvGraphicFramePr>
            <p:xfrm>
              <a:off x="474050" y="995517"/>
              <a:ext cx="8362149" cy="344413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 xmlns="">
          <p:pic>
            <p:nvPicPr>
              <p:cNvPr id="3" name="Chart 4" title="Gráfico">
                <a:extLst>
                  <a:ext uri="{FF2B5EF4-FFF2-40B4-BE49-F238E27FC236}">
                    <a16:creationId xmlns:a16="http://schemas.microsoft.com/office/drawing/2014/main" id="{00000000-0008-0000-0100-00000400000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4050" y="995517"/>
                <a:ext cx="8362149" cy="344413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 txBox="1">
            <a:spLocks noGrp="1"/>
          </p:cNvSpPr>
          <p:nvPr>
            <p:ph type="title"/>
          </p:nvPr>
        </p:nvSpPr>
        <p:spPr>
          <a:xfrm>
            <a:off x="1434000" y="171450"/>
            <a:ext cx="7402200" cy="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pt-BR" sz="2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II - DESPESAS</a:t>
            </a:r>
            <a:endParaRPr dirty="0"/>
          </a:p>
        </p:txBody>
      </p:sp>
      <p:pic>
        <p:nvPicPr>
          <p:cNvPr id="6" name="Gráfico 5" descr="Sala da Diretoria">
            <a:extLst>
              <a:ext uri="{FF2B5EF4-FFF2-40B4-BE49-F238E27FC236}">
                <a16:creationId xmlns:a16="http://schemas.microsoft.com/office/drawing/2014/main" id="{07136103-5A70-4C33-AB22-CF2F89023D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6046" y="198633"/>
            <a:ext cx="747948" cy="752817"/>
          </a:xfrm>
          <a:prstGeom prst="rect">
            <a:avLst/>
          </a:prstGeom>
        </p:spPr>
      </p:pic>
      <p:sp>
        <p:nvSpPr>
          <p:cNvPr id="7" name="Google Shape;138;p21">
            <a:extLst>
              <a:ext uri="{FF2B5EF4-FFF2-40B4-BE49-F238E27FC236}">
                <a16:creationId xmlns:a16="http://schemas.microsoft.com/office/drawing/2014/main" id="{FB8943A8-BB0B-47FB-853D-1B503573075F}"/>
              </a:ext>
            </a:extLst>
          </p:cNvPr>
          <p:cNvSpPr/>
          <p:nvPr/>
        </p:nvSpPr>
        <p:spPr>
          <a:xfrm>
            <a:off x="1619250" y="161463"/>
            <a:ext cx="6052800" cy="807600"/>
          </a:xfrm>
          <a:prstGeom prst="roundRect">
            <a:avLst>
              <a:gd name="adj" fmla="val 10000"/>
            </a:avLst>
          </a:prstGeom>
          <a:noFill/>
          <a:ln w="114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3" name="Chart 6" title="Gráfico">
            <a:extLst>
              <a:ext uri="{FF2B5EF4-FFF2-40B4-BE49-F238E27FC236}">
                <a16:creationId xmlns:a16="http://schemas.microsoft.com/office/drawing/2014/main" id="{BD07F31F-35B1-812B-F851-FCC5F08B3258}"/>
              </a:ext>
              <a:ext uri="{147F2762-F138-4A5C-976F-8EAC2B608ADB}">
                <a16:predDERef xmlns:a16="http://schemas.microsoft.com/office/drawing/2014/main" pred="{00000000-0008-0000-02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6690193"/>
              </p:ext>
            </p:extLst>
          </p:nvPr>
        </p:nvGraphicFramePr>
        <p:xfrm>
          <a:off x="757990" y="951450"/>
          <a:ext cx="8078210" cy="3644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5DD5126A-7DE3-7F73-B8D0-AC376394C530}"/>
              </a:ext>
            </a:extLst>
          </p:cNvPr>
          <p:cNvSpPr txBox="1"/>
          <p:nvPr/>
        </p:nvSpPr>
        <p:spPr>
          <a:xfrm>
            <a:off x="5790447" y="4664273"/>
            <a:ext cx="27175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*</a:t>
            </a:r>
            <a:r>
              <a:rPr lang="pt-BR" sz="1200" dirty="0"/>
              <a:t>Meta = Orçamento atualizado x 0,33</a:t>
            </a:r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69B4FF6-A1B1-7EB9-96F1-7FF84EE44910}"/>
              </a:ext>
            </a:extLst>
          </p:cNvPr>
          <p:cNvSpPr txBox="1"/>
          <p:nvPr/>
        </p:nvSpPr>
        <p:spPr>
          <a:xfrm>
            <a:off x="4014172" y="661286"/>
            <a:ext cx="25212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1º Quadrimestre 2025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03592608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7"/>
          <p:cNvSpPr txBox="1">
            <a:spLocks noGrp="1"/>
          </p:cNvSpPr>
          <p:nvPr>
            <p:ph type="title"/>
          </p:nvPr>
        </p:nvSpPr>
        <p:spPr>
          <a:xfrm>
            <a:off x="1445025" y="171450"/>
            <a:ext cx="7391100" cy="7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Georgia"/>
              <a:buNone/>
            </a:pPr>
            <a:r>
              <a:rPr lang="pt-BR" sz="3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Total das despesas por Natureza</a:t>
            </a:r>
            <a:endParaRPr sz="3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5000"/>
              <a:buFont typeface="Georgia"/>
              <a:buNone/>
            </a:pPr>
            <a:r>
              <a:rPr lang="pt-BR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1º Quadrimestre 2025 (Prefeitura)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ABD71B85-197C-CFE9-E943-CEA1081412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115284"/>
              </p:ext>
            </p:extLst>
          </p:nvPr>
        </p:nvGraphicFramePr>
        <p:xfrm>
          <a:off x="661737" y="1034716"/>
          <a:ext cx="8289759" cy="3167154"/>
        </p:xfrm>
        <a:graphic>
          <a:graphicData uri="http://schemas.openxmlformats.org/drawingml/2006/table">
            <a:tbl>
              <a:tblPr/>
              <a:tblGrid>
                <a:gridCol w="2757877">
                  <a:extLst>
                    <a:ext uri="{9D8B030D-6E8A-4147-A177-3AD203B41FA5}">
                      <a16:colId xmlns:a16="http://schemas.microsoft.com/office/drawing/2014/main" val="1902448594"/>
                    </a:ext>
                  </a:extLst>
                </a:gridCol>
                <a:gridCol w="1370875">
                  <a:extLst>
                    <a:ext uri="{9D8B030D-6E8A-4147-A177-3AD203B41FA5}">
                      <a16:colId xmlns:a16="http://schemas.microsoft.com/office/drawing/2014/main" val="1233198385"/>
                    </a:ext>
                  </a:extLst>
                </a:gridCol>
                <a:gridCol w="1419258">
                  <a:extLst>
                    <a:ext uri="{9D8B030D-6E8A-4147-A177-3AD203B41FA5}">
                      <a16:colId xmlns:a16="http://schemas.microsoft.com/office/drawing/2014/main" val="1671549011"/>
                    </a:ext>
                  </a:extLst>
                </a:gridCol>
                <a:gridCol w="1225723">
                  <a:extLst>
                    <a:ext uri="{9D8B030D-6E8A-4147-A177-3AD203B41FA5}">
                      <a16:colId xmlns:a16="http://schemas.microsoft.com/office/drawing/2014/main" val="1281241497"/>
                    </a:ext>
                  </a:extLst>
                </a:gridCol>
                <a:gridCol w="1516026">
                  <a:extLst>
                    <a:ext uri="{9D8B030D-6E8A-4147-A177-3AD203B41FA5}">
                      <a16:colId xmlns:a16="http://schemas.microsoft.com/office/drawing/2014/main" val="678092503"/>
                    </a:ext>
                  </a:extLst>
                </a:gridCol>
              </a:tblGrid>
              <a:tr h="3878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DESPESAS LIQUIDADAS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LIQUIDADO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% DA META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% PARTICIPAÇÃO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750298"/>
                  </a:ext>
                </a:extLst>
              </a:tr>
              <a:tr h="407252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PESSOAL E ENCARGOS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21.287.683,39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18.736.646,28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88,02%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47,64%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172076"/>
                  </a:ext>
                </a:extLst>
              </a:tr>
              <a:tr h="407252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JUROS E ENCARGOS DA DIVIDA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954.629,26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643.536,51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67,41%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1,64%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016798"/>
                  </a:ext>
                </a:extLst>
              </a:tr>
              <a:tr h="407252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OUTRAS DESPESAS CORRENTES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25.267.162,49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16.232.040,65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64,24%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41,27%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5176"/>
                  </a:ext>
                </a:extLst>
              </a:tr>
              <a:tr h="407252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INVESTIMENTOS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8.124.006,80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221.569,98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2,73%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0,56%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299621"/>
                  </a:ext>
                </a:extLst>
              </a:tr>
              <a:tr h="407252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INTRA-ORÇAMENTÁRIA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2.919.649,48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2.759.082,05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94,50%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7,02%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438590"/>
                  </a:ext>
                </a:extLst>
              </a:tr>
              <a:tr h="407252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AMORTIZAÇÃO DE DIVIDA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702.016,28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735.671,29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104,79%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1,87%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078426"/>
                  </a:ext>
                </a:extLst>
              </a:tr>
              <a:tr h="33578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59.255.147,69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39.328.546,76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66,37%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878014"/>
                  </a:ext>
                </a:extLst>
              </a:tr>
            </a:tbl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D17887CF-1C07-C95F-3B84-848A9C652462}"/>
              </a:ext>
            </a:extLst>
          </p:cNvPr>
          <p:cNvSpPr txBox="1"/>
          <p:nvPr/>
        </p:nvSpPr>
        <p:spPr>
          <a:xfrm>
            <a:off x="6044799" y="4201872"/>
            <a:ext cx="27913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/>
              <a:t>*</a:t>
            </a:r>
            <a:r>
              <a:rPr lang="pt-BR" sz="1200" dirty="0"/>
              <a:t>Meta = Orçamento atualizado x 0,33</a:t>
            </a:r>
            <a:endParaRPr lang="pt-BR" sz="1400" dirty="0"/>
          </a:p>
        </p:txBody>
      </p: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8"/>
          <p:cNvSpPr txBox="1">
            <a:spLocks noGrp="1"/>
          </p:cNvSpPr>
          <p:nvPr>
            <p:ph type="title"/>
          </p:nvPr>
        </p:nvSpPr>
        <p:spPr>
          <a:xfrm>
            <a:off x="1404971" y="106160"/>
            <a:ext cx="7438200" cy="8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Georgia"/>
              <a:buNone/>
            </a:pPr>
            <a:r>
              <a:rPr lang="pt-BR" sz="3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Despesa Empenhada Total</a:t>
            </a:r>
            <a:br>
              <a:rPr lang="pt-BR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pt-BR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1º Quadrimestre 2025 (Prefeitura)</a:t>
            </a:r>
            <a:endParaRPr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" name="Chart 7" title="Gráfico">
            <a:extLst>
              <a:ext uri="{FF2B5EF4-FFF2-40B4-BE49-F238E27FC236}">
                <a16:creationId xmlns:a16="http://schemas.microsoft.com/office/drawing/2014/main" id="{00000000-0008-0000-0200-000007000000}"/>
              </a:ext>
              <a:ext uri="{147F2762-F138-4A5C-976F-8EAC2B608ADB}">
                <a16:predDERef xmlns:a16="http://schemas.microsoft.com/office/drawing/2014/main" pred="{00000000-0008-0000-02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0032452"/>
              </p:ext>
            </p:extLst>
          </p:nvPr>
        </p:nvGraphicFramePr>
        <p:xfrm>
          <a:off x="1145303" y="1197085"/>
          <a:ext cx="7048202" cy="3374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9"/>
          <p:cNvSpPr txBox="1">
            <a:spLocks noGrp="1"/>
          </p:cNvSpPr>
          <p:nvPr>
            <p:ph type="title"/>
          </p:nvPr>
        </p:nvSpPr>
        <p:spPr>
          <a:xfrm>
            <a:off x="1411975" y="143047"/>
            <a:ext cx="7427100" cy="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Georgia"/>
              <a:buNone/>
            </a:pPr>
            <a:r>
              <a:rPr lang="pt-BR" sz="27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Orçado Inicial x Realizado por Secretaria</a:t>
            </a:r>
            <a:br>
              <a:rPr lang="pt-BR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pt-BR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1º Quadrimestre 2025 - (todos os recursos)</a:t>
            </a:r>
            <a:endParaRPr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4728941-1A7E-E65E-41E4-D79CD6C9F13D}"/>
              </a:ext>
            </a:extLst>
          </p:cNvPr>
          <p:cNvSpPr txBox="1"/>
          <p:nvPr/>
        </p:nvSpPr>
        <p:spPr>
          <a:xfrm>
            <a:off x="6441841" y="4692676"/>
            <a:ext cx="20524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/>
              <a:t>*</a:t>
            </a:r>
            <a:r>
              <a:rPr lang="pt-BR" sz="1200" dirty="0"/>
              <a:t>Orçamento atualizado </a:t>
            </a:r>
            <a:endParaRPr lang="pt-BR" sz="1400" dirty="0"/>
          </a:p>
        </p:txBody>
      </p: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068594F6-3731-DFDC-1E76-65C28F2833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208574"/>
              </p:ext>
            </p:extLst>
          </p:nvPr>
        </p:nvGraphicFramePr>
        <p:xfrm>
          <a:off x="789947" y="906932"/>
          <a:ext cx="8049128" cy="3600962"/>
        </p:xfrm>
        <a:graphic>
          <a:graphicData uri="http://schemas.openxmlformats.org/drawingml/2006/table">
            <a:tbl>
              <a:tblPr/>
              <a:tblGrid>
                <a:gridCol w="2880527">
                  <a:extLst>
                    <a:ext uri="{9D8B030D-6E8A-4147-A177-3AD203B41FA5}">
                      <a16:colId xmlns:a16="http://schemas.microsoft.com/office/drawing/2014/main" val="435980359"/>
                    </a:ext>
                  </a:extLst>
                </a:gridCol>
                <a:gridCol w="1899921">
                  <a:extLst>
                    <a:ext uri="{9D8B030D-6E8A-4147-A177-3AD203B41FA5}">
                      <a16:colId xmlns:a16="http://schemas.microsoft.com/office/drawing/2014/main" val="735549620"/>
                    </a:ext>
                  </a:extLst>
                </a:gridCol>
                <a:gridCol w="1756916">
                  <a:extLst>
                    <a:ext uri="{9D8B030D-6E8A-4147-A177-3AD203B41FA5}">
                      <a16:colId xmlns:a16="http://schemas.microsoft.com/office/drawing/2014/main" val="1949675492"/>
                    </a:ext>
                  </a:extLst>
                </a:gridCol>
                <a:gridCol w="1511764">
                  <a:extLst>
                    <a:ext uri="{9D8B030D-6E8A-4147-A177-3AD203B41FA5}">
                      <a16:colId xmlns:a16="http://schemas.microsoft.com/office/drawing/2014/main" val="3997377297"/>
                    </a:ext>
                  </a:extLst>
                </a:gridCol>
              </a:tblGrid>
              <a:tr h="2194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SECRETARIAS</a:t>
                      </a:r>
                    </a:p>
                  </a:txBody>
                  <a:tcPr marL="7963" marR="7963" marT="7963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ORÇAMENTO*</a:t>
                      </a:r>
                    </a:p>
                  </a:txBody>
                  <a:tcPr marL="7963" marR="7963" marT="7963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LIQUIDADO</a:t>
                      </a:r>
                    </a:p>
                  </a:txBody>
                  <a:tcPr marL="7963" marR="7963" marT="7963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% DO TOTAL</a:t>
                      </a:r>
                    </a:p>
                  </a:txBody>
                  <a:tcPr marL="7963" marR="7963" marT="7963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054105"/>
                  </a:ext>
                </a:extLst>
              </a:tr>
              <a:tr h="24934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GABINETE</a:t>
                      </a:r>
                    </a:p>
                  </a:txBody>
                  <a:tcPr marL="7963" marR="7963" marT="7963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2.098.206,17</a:t>
                      </a:r>
                    </a:p>
                  </a:txBody>
                  <a:tcPr marL="7963" marR="7963" marT="7963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447.212,68</a:t>
                      </a:r>
                    </a:p>
                  </a:txBody>
                  <a:tcPr marL="7963" marR="7963" marT="7963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1,14%</a:t>
                      </a:r>
                    </a:p>
                  </a:txBody>
                  <a:tcPr marL="7963" marR="7963" marT="7963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884367"/>
                  </a:ext>
                </a:extLst>
              </a:tr>
              <a:tr h="20778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PROCURADORIA</a:t>
                      </a:r>
                    </a:p>
                  </a:txBody>
                  <a:tcPr marL="7963" marR="7963" marT="7963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2.332.232,32</a:t>
                      </a:r>
                    </a:p>
                  </a:txBody>
                  <a:tcPr marL="7963" marR="7963" marT="7963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1.122.366,20</a:t>
                      </a:r>
                    </a:p>
                  </a:txBody>
                  <a:tcPr marL="7963" marR="7963" marT="7963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2,85%</a:t>
                      </a:r>
                    </a:p>
                  </a:txBody>
                  <a:tcPr marL="7963" marR="7963" marT="7963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965838"/>
                  </a:ext>
                </a:extLst>
              </a:tr>
              <a:tr h="20778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PLANEJAMENTO</a:t>
                      </a:r>
                    </a:p>
                  </a:txBody>
                  <a:tcPr marL="7963" marR="7963" marT="7963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1.024.720,06</a:t>
                      </a:r>
                    </a:p>
                  </a:txBody>
                  <a:tcPr marL="7963" marR="7963" marT="7963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138.712,02</a:t>
                      </a:r>
                    </a:p>
                  </a:txBody>
                  <a:tcPr marL="7963" marR="7963" marT="7963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0,35%</a:t>
                      </a:r>
                    </a:p>
                  </a:txBody>
                  <a:tcPr marL="7963" marR="7963" marT="7963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305807"/>
                  </a:ext>
                </a:extLst>
              </a:tr>
              <a:tr h="20778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ADMINISTRAÇÃO</a:t>
                      </a:r>
                    </a:p>
                  </a:txBody>
                  <a:tcPr marL="7963" marR="7963" marT="7963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6.002.502,39</a:t>
                      </a:r>
                    </a:p>
                  </a:txBody>
                  <a:tcPr marL="7963" marR="7963" marT="7963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1.520.152,21</a:t>
                      </a:r>
                    </a:p>
                  </a:txBody>
                  <a:tcPr marL="7963" marR="7963" marT="7963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3,87%</a:t>
                      </a:r>
                    </a:p>
                  </a:txBody>
                  <a:tcPr marL="7963" marR="7963" marT="7963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6262585"/>
                  </a:ext>
                </a:extLst>
              </a:tr>
              <a:tr h="20778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EDUCAÇÃO</a:t>
                      </a:r>
                    </a:p>
                  </a:txBody>
                  <a:tcPr marL="7963" marR="7963" marT="7963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56.824.544,16</a:t>
                      </a:r>
                    </a:p>
                  </a:txBody>
                  <a:tcPr marL="7963" marR="7963" marT="7963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12.038.757,58</a:t>
                      </a:r>
                    </a:p>
                  </a:txBody>
                  <a:tcPr marL="7963" marR="7963" marT="7963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30,61%</a:t>
                      </a:r>
                    </a:p>
                  </a:txBody>
                  <a:tcPr marL="7963" marR="7963" marT="7963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901929"/>
                  </a:ext>
                </a:extLst>
              </a:tr>
              <a:tr h="20778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CULTURA E TURISMO</a:t>
                      </a:r>
                    </a:p>
                  </a:txBody>
                  <a:tcPr marL="7963" marR="7963" marT="7963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3.078.754,70</a:t>
                      </a:r>
                    </a:p>
                  </a:txBody>
                  <a:tcPr marL="7963" marR="7963" marT="7963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443.097,21</a:t>
                      </a:r>
                    </a:p>
                  </a:txBody>
                  <a:tcPr marL="7963" marR="7963" marT="7963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1,13%</a:t>
                      </a:r>
                    </a:p>
                  </a:txBody>
                  <a:tcPr marL="7963" marR="7963" marT="7963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652333"/>
                  </a:ext>
                </a:extLst>
              </a:tr>
              <a:tr h="20778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ESPORTE E LAZER</a:t>
                      </a:r>
                    </a:p>
                  </a:txBody>
                  <a:tcPr marL="7963" marR="7963" marT="7963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1.710.894,88</a:t>
                      </a:r>
                    </a:p>
                  </a:txBody>
                  <a:tcPr marL="7963" marR="7963" marT="7963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228.062,06</a:t>
                      </a:r>
                    </a:p>
                  </a:txBody>
                  <a:tcPr marL="7963" marR="7963" marT="7963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0,58%</a:t>
                      </a:r>
                    </a:p>
                  </a:txBody>
                  <a:tcPr marL="7963" marR="7963" marT="7963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128294"/>
                  </a:ext>
                </a:extLst>
              </a:tr>
              <a:tr h="20778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INDUSTRIA E COMERCIO</a:t>
                      </a:r>
                    </a:p>
                  </a:txBody>
                  <a:tcPr marL="7963" marR="7963" marT="7963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1.872.240,81</a:t>
                      </a:r>
                    </a:p>
                  </a:txBody>
                  <a:tcPr marL="7963" marR="7963" marT="7963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285.124,67</a:t>
                      </a:r>
                    </a:p>
                  </a:txBody>
                  <a:tcPr marL="7963" marR="7963" marT="7963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0,72%</a:t>
                      </a:r>
                    </a:p>
                  </a:txBody>
                  <a:tcPr marL="7963" marR="7963" marT="7963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931682"/>
                  </a:ext>
                </a:extLst>
              </a:tr>
              <a:tr h="20778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AGRICULTURA</a:t>
                      </a:r>
                    </a:p>
                  </a:txBody>
                  <a:tcPr marL="7963" marR="7963" marT="7963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7.919.807,61</a:t>
                      </a:r>
                    </a:p>
                  </a:txBody>
                  <a:tcPr marL="7963" marR="7963" marT="7963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1.613.804,95</a:t>
                      </a:r>
                    </a:p>
                  </a:txBody>
                  <a:tcPr marL="7963" marR="7963" marT="7963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4,10%</a:t>
                      </a:r>
                    </a:p>
                  </a:txBody>
                  <a:tcPr marL="7963" marR="7963" marT="7963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178632"/>
                  </a:ext>
                </a:extLst>
              </a:tr>
              <a:tr h="20778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SAUDE</a:t>
                      </a:r>
                    </a:p>
                  </a:txBody>
                  <a:tcPr marL="7963" marR="7963" marT="7963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51.170.784,97</a:t>
                      </a:r>
                    </a:p>
                  </a:txBody>
                  <a:tcPr marL="7963" marR="7963" marT="7963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12.542.932,24</a:t>
                      </a:r>
                    </a:p>
                  </a:txBody>
                  <a:tcPr marL="7963" marR="7963" marT="7963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31,89%</a:t>
                      </a:r>
                    </a:p>
                  </a:txBody>
                  <a:tcPr marL="7963" marR="7963" marT="7963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026685"/>
                  </a:ext>
                </a:extLst>
              </a:tr>
              <a:tr h="20778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ASSISTENCIA SOCIAL</a:t>
                      </a:r>
                    </a:p>
                  </a:txBody>
                  <a:tcPr marL="7963" marR="7963" marT="7963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4.497.708,71</a:t>
                      </a:r>
                    </a:p>
                  </a:txBody>
                  <a:tcPr marL="7963" marR="7963" marT="7963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836.107,32</a:t>
                      </a:r>
                    </a:p>
                  </a:txBody>
                  <a:tcPr marL="7963" marR="7963" marT="7963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2,13%</a:t>
                      </a:r>
                    </a:p>
                  </a:txBody>
                  <a:tcPr marL="7963" marR="7963" marT="7963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8169334"/>
                  </a:ext>
                </a:extLst>
              </a:tr>
              <a:tr h="20778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SERVIÇOS URBANOS</a:t>
                      </a:r>
                    </a:p>
                  </a:txBody>
                  <a:tcPr marL="7963" marR="7963" marT="7963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27.854.321,90</a:t>
                      </a:r>
                    </a:p>
                  </a:txBody>
                  <a:tcPr marL="7963" marR="7963" marT="7963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4.167.523,98</a:t>
                      </a:r>
                    </a:p>
                  </a:txBody>
                  <a:tcPr marL="7963" marR="7963" marT="7963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10,60%</a:t>
                      </a:r>
                    </a:p>
                  </a:txBody>
                  <a:tcPr marL="7963" marR="7963" marT="7963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53404"/>
                  </a:ext>
                </a:extLst>
              </a:tr>
              <a:tr h="20778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DESCONCENTRAÇÃO</a:t>
                      </a:r>
                    </a:p>
                  </a:txBody>
                  <a:tcPr marL="7963" marR="7963" marT="7963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1.655.760,00</a:t>
                      </a:r>
                    </a:p>
                  </a:txBody>
                  <a:tcPr marL="7963" marR="7963" marT="7963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406.128,40</a:t>
                      </a:r>
                    </a:p>
                  </a:txBody>
                  <a:tcPr marL="7963" marR="7963" marT="7963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1,03%</a:t>
                      </a:r>
                    </a:p>
                  </a:txBody>
                  <a:tcPr marL="7963" marR="7963" marT="7963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562200"/>
                  </a:ext>
                </a:extLst>
              </a:tr>
              <a:tr h="20778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FAZENDA</a:t>
                      </a:r>
                    </a:p>
                  </a:txBody>
                  <a:tcPr marL="7963" marR="7963" marT="7963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11.271.745,00</a:t>
                      </a:r>
                    </a:p>
                  </a:txBody>
                  <a:tcPr marL="7963" marR="7963" marT="7963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3.461.494,06</a:t>
                      </a:r>
                    </a:p>
                  </a:txBody>
                  <a:tcPr marL="7963" marR="7963" marT="7963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8,80%</a:t>
                      </a:r>
                    </a:p>
                  </a:txBody>
                  <a:tcPr marL="7963" marR="7963" marT="7963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20328"/>
                  </a:ext>
                </a:extLst>
              </a:tr>
              <a:tr h="20778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CONTROLE INTERNO</a:t>
                      </a:r>
                    </a:p>
                  </a:txBody>
                  <a:tcPr marL="7963" marR="7963" marT="7963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336.830,00</a:t>
                      </a:r>
                    </a:p>
                  </a:txBody>
                  <a:tcPr marL="7963" marR="7963" marT="7963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77.071,38</a:t>
                      </a:r>
                    </a:p>
                  </a:txBody>
                  <a:tcPr marL="7963" marR="7963" marT="7963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0,20%</a:t>
                      </a:r>
                    </a:p>
                  </a:txBody>
                  <a:tcPr marL="7963" marR="7963" marT="7963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812476"/>
                  </a:ext>
                </a:extLst>
              </a:tr>
              <a:tr h="21949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63" marR="7963" marT="7963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179.651.053,68</a:t>
                      </a:r>
                    </a:p>
                  </a:txBody>
                  <a:tcPr marL="7963" marR="7963" marT="7963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39.328.546,96</a:t>
                      </a:r>
                    </a:p>
                  </a:txBody>
                  <a:tcPr marL="7963" marR="7963" marT="7963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7963" marR="7963" marT="7963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57749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"/>
          <p:cNvSpPr txBox="1">
            <a:spLocks noGrp="1"/>
          </p:cNvSpPr>
          <p:nvPr>
            <p:ph type="title"/>
          </p:nvPr>
        </p:nvSpPr>
        <p:spPr>
          <a:xfrm>
            <a:off x="1462575" y="150019"/>
            <a:ext cx="74022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Georgia"/>
              <a:buNone/>
            </a:pPr>
            <a:r>
              <a:rPr lang="pt-BR" sz="3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Despesa Liquidada p/ Secretaria</a:t>
            </a:r>
            <a:br>
              <a:rPr lang="pt-BR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pt-BR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1º Quadrimestre 2025 – (Todos os Recursos)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5" name="Chart 8" title="Gráfico">
                <a:extLst>
                  <a:ext uri="{FF2B5EF4-FFF2-40B4-BE49-F238E27FC236}">
                    <a16:creationId xmlns:a16="http://schemas.microsoft.com/office/drawing/2014/main" id="{B35AC615-6390-FB3F-B9BB-307E7E1C4A96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573718092"/>
                  </p:ext>
                </p:extLst>
              </p:nvPr>
            </p:nvGraphicFramePr>
            <p:xfrm>
              <a:off x="686724" y="964519"/>
              <a:ext cx="7831634" cy="349919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5" name="Chart 8" title="Gráfico">
                <a:extLst>
                  <a:ext uri="{FF2B5EF4-FFF2-40B4-BE49-F238E27FC236}">
                    <a16:creationId xmlns:a16="http://schemas.microsoft.com/office/drawing/2014/main" id="{B35AC615-6390-FB3F-B9BB-307E7E1C4A9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6724" y="964519"/>
                <a:ext cx="7831634" cy="349919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1"/>
          <p:cNvSpPr txBox="1">
            <a:spLocks noGrp="1"/>
          </p:cNvSpPr>
          <p:nvPr>
            <p:ph type="title"/>
          </p:nvPr>
        </p:nvSpPr>
        <p:spPr>
          <a:xfrm>
            <a:off x="1423000" y="211825"/>
            <a:ext cx="7416300" cy="7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Georgia"/>
              <a:buNone/>
            </a:pPr>
            <a:r>
              <a:rPr lang="pt-BR" sz="27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Orçado Inicial x Realizado por Secretaria</a:t>
            </a:r>
            <a:br>
              <a:rPr lang="pt-BR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pt-BR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1º Quadrimestre 2025 - (Recursos Livres)</a:t>
            </a:r>
            <a:endParaRPr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89643B46-7095-3DAC-9158-A1D7F1B356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5520"/>
              </p:ext>
            </p:extLst>
          </p:nvPr>
        </p:nvGraphicFramePr>
        <p:xfrm>
          <a:off x="589547" y="951925"/>
          <a:ext cx="8249753" cy="3979751"/>
        </p:xfrm>
        <a:graphic>
          <a:graphicData uri="http://schemas.openxmlformats.org/drawingml/2006/table">
            <a:tbl>
              <a:tblPr/>
              <a:tblGrid>
                <a:gridCol w="2388532">
                  <a:extLst>
                    <a:ext uri="{9D8B030D-6E8A-4147-A177-3AD203B41FA5}">
                      <a16:colId xmlns:a16="http://schemas.microsoft.com/office/drawing/2014/main" val="2279795957"/>
                    </a:ext>
                  </a:extLst>
                </a:gridCol>
                <a:gridCol w="1575415">
                  <a:extLst>
                    <a:ext uri="{9D8B030D-6E8A-4147-A177-3AD203B41FA5}">
                      <a16:colId xmlns:a16="http://schemas.microsoft.com/office/drawing/2014/main" val="1237819575"/>
                    </a:ext>
                  </a:extLst>
                </a:gridCol>
                <a:gridCol w="1575415">
                  <a:extLst>
                    <a:ext uri="{9D8B030D-6E8A-4147-A177-3AD203B41FA5}">
                      <a16:colId xmlns:a16="http://schemas.microsoft.com/office/drawing/2014/main" val="4275542124"/>
                    </a:ext>
                  </a:extLst>
                </a:gridCol>
                <a:gridCol w="1456835">
                  <a:extLst>
                    <a:ext uri="{9D8B030D-6E8A-4147-A177-3AD203B41FA5}">
                      <a16:colId xmlns:a16="http://schemas.microsoft.com/office/drawing/2014/main" val="3149881906"/>
                    </a:ext>
                  </a:extLst>
                </a:gridCol>
                <a:gridCol w="1253556">
                  <a:extLst>
                    <a:ext uri="{9D8B030D-6E8A-4147-A177-3AD203B41FA5}">
                      <a16:colId xmlns:a16="http://schemas.microsoft.com/office/drawing/2014/main" val="575607913"/>
                    </a:ext>
                  </a:extLst>
                </a:gridCol>
              </a:tblGrid>
              <a:tr h="21158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SECRETARIAS</a:t>
                      </a:r>
                    </a:p>
                  </a:txBody>
                  <a:tcPr marL="8649" marR="8649" marT="8649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ORÇADO</a:t>
                      </a:r>
                    </a:p>
                  </a:txBody>
                  <a:tcPr marL="8649" marR="8649" marT="86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ATUALIZADO</a:t>
                      </a:r>
                    </a:p>
                  </a:txBody>
                  <a:tcPr marL="8649" marR="8649" marT="86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LIQUIDADO</a:t>
                      </a:r>
                    </a:p>
                  </a:txBody>
                  <a:tcPr marL="8649" marR="8649" marT="86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% DO TOTAL</a:t>
                      </a:r>
                    </a:p>
                  </a:txBody>
                  <a:tcPr marL="8649" marR="8649" marT="8649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416776"/>
                  </a:ext>
                </a:extLst>
              </a:tr>
              <a:tr h="22165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GABINETE</a:t>
                      </a:r>
                    </a:p>
                  </a:txBody>
                  <a:tcPr marL="8649" marR="8649" marT="86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1.956.500,00</a:t>
                      </a:r>
                    </a:p>
                  </a:txBody>
                  <a:tcPr marL="8649" marR="8649" marT="8649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1.956.500,00</a:t>
                      </a:r>
                    </a:p>
                  </a:txBody>
                  <a:tcPr marL="8649" marR="8649" marT="8649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442.263,48</a:t>
                      </a:r>
                    </a:p>
                  </a:txBody>
                  <a:tcPr marL="8649" marR="8649" marT="8649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2,37%</a:t>
                      </a:r>
                    </a:p>
                  </a:txBody>
                  <a:tcPr marL="8649" marR="8649" marT="8649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007278"/>
                  </a:ext>
                </a:extLst>
              </a:tr>
              <a:tr h="22165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PROCURADORIA</a:t>
                      </a:r>
                    </a:p>
                  </a:txBody>
                  <a:tcPr marL="8649" marR="8649" marT="86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2.175.850,00</a:t>
                      </a:r>
                    </a:p>
                  </a:txBody>
                  <a:tcPr marL="8649" marR="8649" marT="8649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2.283.333,00</a:t>
                      </a:r>
                    </a:p>
                  </a:txBody>
                  <a:tcPr marL="8649" marR="8649" marT="8649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1.097.739,03 </a:t>
                      </a:r>
                    </a:p>
                  </a:txBody>
                  <a:tcPr marL="8649" marR="8649" marT="8649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5,89%</a:t>
                      </a:r>
                    </a:p>
                  </a:txBody>
                  <a:tcPr marL="8649" marR="8649" marT="8649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870152"/>
                  </a:ext>
                </a:extLst>
              </a:tr>
              <a:tr h="22165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PLANEJAMENTO</a:t>
                      </a:r>
                    </a:p>
                  </a:txBody>
                  <a:tcPr marL="8649" marR="8649" marT="86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894.720,00</a:t>
                      </a:r>
                    </a:p>
                  </a:txBody>
                  <a:tcPr marL="8649" marR="8649" marT="8649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924.720,00</a:t>
                      </a:r>
                    </a:p>
                  </a:txBody>
                  <a:tcPr marL="8649" marR="8649" marT="8649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138.712,02 </a:t>
                      </a:r>
                    </a:p>
                  </a:txBody>
                  <a:tcPr marL="8649" marR="8649" marT="8649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0,74%</a:t>
                      </a:r>
                    </a:p>
                  </a:txBody>
                  <a:tcPr marL="8649" marR="8649" marT="8649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347012"/>
                  </a:ext>
                </a:extLst>
              </a:tr>
              <a:tr h="22165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ADMINISTRAÇÃO</a:t>
                      </a:r>
                    </a:p>
                  </a:txBody>
                  <a:tcPr marL="8649" marR="8649" marT="86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5.791.700,00</a:t>
                      </a:r>
                    </a:p>
                  </a:txBody>
                  <a:tcPr marL="8649" marR="8649" marT="8649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5.831.700,00</a:t>
                      </a:r>
                    </a:p>
                  </a:txBody>
                  <a:tcPr marL="8649" marR="8649" marT="8649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1.519.609,76 </a:t>
                      </a:r>
                    </a:p>
                  </a:txBody>
                  <a:tcPr marL="8649" marR="8649" marT="8649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8,15%</a:t>
                      </a:r>
                    </a:p>
                  </a:txBody>
                  <a:tcPr marL="8649" marR="8649" marT="8649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154576"/>
                  </a:ext>
                </a:extLst>
              </a:tr>
              <a:tr h="22165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EDUCAÇÃO</a:t>
                      </a:r>
                    </a:p>
                  </a:txBody>
                  <a:tcPr marL="8649" marR="8649" marT="86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3.089.746,45</a:t>
                      </a:r>
                    </a:p>
                  </a:txBody>
                  <a:tcPr marL="8649" marR="8649" marT="8649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3.089.746,45</a:t>
                      </a:r>
                    </a:p>
                  </a:txBody>
                  <a:tcPr marL="8649" marR="8649" marT="8649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571.805,25 </a:t>
                      </a:r>
                    </a:p>
                  </a:txBody>
                  <a:tcPr marL="8649" marR="8649" marT="8649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3,07%</a:t>
                      </a:r>
                    </a:p>
                  </a:txBody>
                  <a:tcPr marL="8649" marR="8649" marT="8649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068861"/>
                  </a:ext>
                </a:extLst>
              </a:tr>
              <a:tr h="22165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CULTURA E TURISMO</a:t>
                      </a:r>
                    </a:p>
                  </a:txBody>
                  <a:tcPr marL="8649" marR="8649" marT="86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2.018.120,72</a:t>
                      </a:r>
                    </a:p>
                  </a:txBody>
                  <a:tcPr marL="8649" marR="8649" marT="8649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2.124.794,95</a:t>
                      </a:r>
                    </a:p>
                  </a:txBody>
                  <a:tcPr marL="8649" marR="8649" marT="8649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383.097,21 </a:t>
                      </a:r>
                    </a:p>
                  </a:txBody>
                  <a:tcPr marL="8649" marR="8649" marT="8649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2,06%</a:t>
                      </a:r>
                    </a:p>
                  </a:txBody>
                  <a:tcPr marL="8649" marR="8649" marT="8649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265314"/>
                  </a:ext>
                </a:extLst>
              </a:tr>
              <a:tr h="22165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ESPORTE E LAZER</a:t>
                      </a:r>
                    </a:p>
                  </a:txBody>
                  <a:tcPr marL="8649" marR="8649" marT="86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1.554.505,00</a:t>
                      </a:r>
                    </a:p>
                  </a:txBody>
                  <a:tcPr marL="8649" marR="8649" marT="8649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1.705.647,81</a:t>
                      </a:r>
                    </a:p>
                  </a:txBody>
                  <a:tcPr marL="8649" marR="8649" marT="8649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228.062,06 </a:t>
                      </a:r>
                    </a:p>
                  </a:txBody>
                  <a:tcPr marL="8649" marR="8649" marT="8649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1,22%</a:t>
                      </a:r>
                    </a:p>
                  </a:txBody>
                  <a:tcPr marL="8649" marR="8649" marT="8649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933017"/>
                  </a:ext>
                </a:extLst>
              </a:tr>
              <a:tr h="22165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INDUSTRIA E COMERCIO</a:t>
                      </a:r>
                    </a:p>
                  </a:txBody>
                  <a:tcPr marL="8649" marR="8649" marT="86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1.211.536,05</a:t>
                      </a:r>
                    </a:p>
                  </a:txBody>
                  <a:tcPr marL="8649" marR="8649" marT="8649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1.394.740,81</a:t>
                      </a:r>
                    </a:p>
                  </a:txBody>
                  <a:tcPr marL="8649" marR="8649" marT="8649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285.124,67 </a:t>
                      </a:r>
                    </a:p>
                  </a:txBody>
                  <a:tcPr marL="8649" marR="8649" marT="8649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1,53%</a:t>
                      </a:r>
                    </a:p>
                  </a:txBody>
                  <a:tcPr marL="8649" marR="8649" marT="8649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812933"/>
                  </a:ext>
                </a:extLst>
              </a:tr>
              <a:tr h="22165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AGRICULTURA</a:t>
                      </a:r>
                    </a:p>
                  </a:txBody>
                  <a:tcPr marL="8649" marR="8649" marT="86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3.713.132,31</a:t>
                      </a:r>
                    </a:p>
                  </a:txBody>
                  <a:tcPr marL="8649" marR="8649" marT="8649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4.381.132,31</a:t>
                      </a:r>
                    </a:p>
                  </a:txBody>
                  <a:tcPr marL="8649" marR="8649" marT="8649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1.225.431,30 </a:t>
                      </a:r>
                    </a:p>
                  </a:txBody>
                  <a:tcPr marL="8649" marR="8649" marT="8649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6,57%</a:t>
                      </a:r>
                    </a:p>
                  </a:txBody>
                  <a:tcPr marL="8649" marR="8649" marT="8649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259593"/>
                  </a:ext>
                </a:extLst>
              </a:tr>
              <a:tr h="22165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SAUDE</a:t>
                      </a:r>
                    </a:p>
                  </a:txBody>
                  <a:tcPr marL="8649" marR="8649" marT="86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18.342.804,85</a:t>
                      </a:r>
                    </a:p>
                  </a:txBody>
                  <a:tcPr marL="8649" marR="8649" marT="8649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18.592.638,18</a:t>
                      </a:r>
                    </a:p>
                  </a:txBody>
                  <a:tcPr marL="8649" marR="8649" marT="8649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4.728.540,30 </a:t>
                      </a:r>
                    </a:p>
                  </a:txBody>
                  <a:tcPr marL="8649" marR="8649" marT="8649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25,37%</a:t>
                      </a:r>
                    </a:p>
                  </a:txBody>
                  <a:tcPr marL="8649" marR="8649" marT="8649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113361"/>
                  </a:ext>
                </a:extLst>
              </a:tr>
              <a:tr h="22165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ASSISTENCIA SOCIAL</a:t>
                      </a:r>
                    </a:p>
                  </a:txBody>
                  <a:tcPr marL="8649" marR="8649" marT="86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2.626.500,00</a:t>
                      </a:r>
                    </a:p>
                  </a:txBody>
                  <a:tcPr marL="8649" marR="8649" marT="8649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2.977.133,31</a:t>
                      </a:r>
                    </a:p>
                  </a:txBody>
                  <a:tcPr marL="8649" marR="8649" marT="8649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793.799,27 </a:t>
                      </a:r>
                    </a:p>
                  </a:txBody>
                  <a:tcPr marL="8649" marR="8649" marT="8649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4,26%</a:t>
                      </a:r>
                    </a:p>
                  </a:txBody>
                  <a:tcPr marL="8649" marR="8649" marT="8649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884355"/>
                  </a:ext>
                </a:extLst>
              </a:tr>
              <a:tr h="22165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SERVIÇOS URBANOS</a:t>
                      </a:r>
                    </a:p>
                  </a:txBody>
                  <a:tcPr marL="8649" marR="8649" marT="86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14.175.340,00</a:t>
                      </a:r>
                    </a:p>
                  </a:txBody>
                  <a:tcPr marL="8649" marR="8649" marT="8649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14.757.340,00</a:t>
                      </a:r>
                    </a:p>
                  </a:txBody>
                  <a:tcPr marL="8649" marR="8649" marT="8649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3.693.484,49 </a:t>
                      </a:r>
                    </a:p>
                  </a:txBody>
                  <a:tcPr marL="8649" marR="8649" marT="8649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19,82%</a:t>
                      </a:r>
                    </a:p>
                  </a:txBody>
                  <a:tcPr marL="8649" marR="8649" marT="8649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765278"/>
                  </a:ext>
                </a:extLst>
              </a:tr>
              <a:tr h="22165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DESCONCENTRAÇÃO</a:t>
                      </a:r>
                    </a:p>
                  </a:txBody>
                  <a:tcPr marL="8649" marR="8649" marT="86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1.665.760,00</a:t>
                      </a:r>
                    </a:p>
                  </a:txBody>
                  <a:tcPr marL="8649" marR="8649" marT="8649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1.665.760,00</a:t>
                      </a:r>
                    </a:p>
                  </a:txBody>
                  <a:tcPr marL="8649" marR="8649" marT="8649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406.128,40 </a:t>
                      </a:r>
                    </a:p>
                  </a:txBody>
                  <a:tcPr marL="8649" marR="8649" marT="8649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2,18%</a:t>
                      </a:r>
                    </a:p>
                  </a:txBody>
                  <a:tcPr marL="8649" marR="8649" marT="8649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385744"/>
                  </a:ext>
                </a:extLst>
              </a:tr>
              <a:tr h="22165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FAZENDA</a:t>
                      </a:r>
                    </a:p>
                  </a:txBody>
                  <a:tcPr marL="8649" marR="8649" marT="86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10.842.534,58</a:t>
                      </a:r>
                    </a:p>
                  </a:txBody>
                  <a:tcPr marL="8649" marR="8649" marT="8649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10.842.534,58</a:t>
                      </a:r>
                    </a:p>
                  </a:txBody>
                  <a:tcPr marL="8649" marR="8649" marT="8649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3.048.567,20 </a:t>
                      </a:r>
                    </a:p>
                  </a:txBody>
                  <a:tcPr marL="8649" marR="8649" marT="8649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16,36%</a:t>
                      </a:r>
                    </a:p>
                  </a:txBody>
                  <a:tcPr marL="8649" marR="8649" marT="8649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795828"/>
                  </a:ext>
                </a:extLst>
              </a:tr>
              <a:tr h="22165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CONTROLE INTERNO</a:t>
                      </a:r>
                    </a:p>
                  </a:txBody>
                  <a:tcPr marL="8649" marR="8649" marT="86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336.830,00</a:t>
                      </a:r>
                    </a:p>
                  </a:txBody>
                  <a:tcPr marL="8649" marR="8649" marT="8649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336.830,00</a:t>
                      </a:r>
                    </a:p>
                  </a:txBody>
                  <a:tcPr marL="8649" marR="8649" marT="8649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77.071,38 </a:t>
                      </a:r>
                    </a:p>
                  </a:txBody>
                  <a:tcPr marL="8649" marR="8649" marT="8649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0,41%</a:t>
                      </a:r>
                    </a:p>
                  </a:txBody>
                  <a:tcPr marL="8649" marR="8649" marT="8649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291932"/>
                  </a:ext>
                </a:extLst>
              </a:tr>
              <a:tr h="221657"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49" marR="8649" marT="86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70.395.579,96</a:t>
                      </a:r>
                    </a:p>
                  </a:txBody>
                  <a:tcPr marL="8649" marR="8649" marT="8649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72.864.551,40</a:t>
                      </a:r>
                    </a:p>
                  </a:txBody>
                  <a:tcPr marL="8649" marR="8649" marT="8649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18.639.435,82</a:t>
                      </a:r>
                    </a:p>
                  </a:txBody>
                  <a:tcPr marL="8649" marR="8649" marT="8649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49" marR="8649" marT="86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6637351"/>
                  </a:ext>
                </a:extLst>
              </a:tr>
              <a:tr h="221657"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49" marR="8649" marT="86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SUPERÁVIT</a:t>
                      </a:r>
                    </a:p>
                  </a:txBody>
                  <a:tcPr marL="8649" marR="8649" marT="86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2.468.971,44</a:t>
                      </a:r>
                    </a:p>
                  </a:txBody>
                  <a:tcPr marL="8649" marR="8649" marT="86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49" marR="8649" marT="86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49" marR="8649" marT="86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0008839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2"/>
          <p:cNvSpPr txBox="1">
            <a:spLocks noGrp="1"/>
          </p:cNvSpPr>
          <p:nvPr>
            <p:ph type="title"/>
          </p:nvPr>
        </p:nvSpPr>
        <p:spPr>
          <a:xfrm>
            <a:off x="1434000" y="171450"/>
            <a:ext cx="7523400" cy="8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Georgia"/>
              <a:buNone/>
            </a:pPr>
            <a:r>
              <a:rPr lang="pt-BR" sz="3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Despesa Liquidada p/ Secretaria</a:t>
            </a:r>
            <a:br>
              <a:rPr lang="pt-BR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pt-BR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1º Quadrimestre 2025 – (Recursos Livres)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3" name="Chart 9" title="Gráfico">
                <a:extLst>
                  <a:ext uri="{FF2B5EF4-FFF2-40B4-BE49-F238E27FC236}">
                    <a16:creationId xmlns:a16="http://schemas.microsoft.com/office/drawing/2014/main" id="{00000000-0008-0000-0200-00000900000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787231337"/>
                  </p:ext>
                </p:extLst>
              </p:nvPr>
            </p:nvGraphicFramePr>
            <p:xfrm>
              <a:off x="391026" y="1012350"/>
              <a:ext cx="8361948" cy="3475429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3" name="Chart 9" title="Gráfico">
                <a:extLst>
                  <a:ext uri="{FF2B5EF4-FFF2-40B4-BE49-F238E27FC236}">
                    <a16:creationId xmlns:a16="http://schemas.microsoft.com/office/drawing/2014/main" id="{00000000-0008-0000-0200-00000900000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1026" y="1012350"/>
                <a:ext cx="8361948" cy="347542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3"/>
          <p:cNvSpPr/>
          <p:nvPr/>
        </p:nvSpPr>
        <p:spPr>
          <a:xfrm>
            <a:off x="1604000" y="151150"/>
            <a:ext cx="6052800" cy="807600"/>
          </a:xfrm>
          <a:prstGeom prst="roundRect">
            <a:avLst>
              <a:gd name="adj" fmla="val 10000"/>
            </a:avLst>
          </a:prstGeom>
          <a:noFill/>
          <a:ln w="114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eorgia"/>
              <a:buNone/>
            </a:pPr>
            <a:r>
              <a:rPr lang="pt-BR" sz="2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III - RESULTADOS</a:t>
            </a:r>
            <a:endParaRPr sz="28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" name="Gráfico 5" descr="Pesquisar">
            <a:extLst>
              <a:ext uri="{FF2B5EF4-FFF2-40B4-BE49-F238E27FC236}">
                <a16:creationId xmlns:a16="http://schemas.microsoft.com/office/drawing/2014/main" id="{E9AB0AD0-A099-4C6A-A19F-B39CE30AC3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4493" y="167459"/>
            <a:ext cx="791291" cy="791291"/>
          </a:xfrm>
          <a:prstGeom prst="rect">
            <a:avLst/>
          </a:prstGeom>
        </p:spPr>
      </p:pic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740ACCAC-005E-A276-44DB-18FF1474E3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552591"/>
              </p:ext>
            </p:extLst>
          </p:nvPr>
        </p:nvGraphicFramePr>
        <p:xfrm>
          <a:off x="464492" y="1359568"/>
          <a:ext cx="8330591" cy="2707105"/>
        </p:xfrm>
        <a:graphic>
          <a:graphicData uri="http://schemas.openxmlformats.org/drawingml/2006/table">
            <a:tbl>
              <a:tblPr/>
              <a:tblGrid>
                <a:gridCol w="4518033">
                  <a:extLst>
                    <a:ext uri="{9D8B030D-6E8A-4147-A177-3AD203B41FA5}">
                      <a16:colId xmlns:a16="http://schemas.microsoft.com/office/drawing/2014/main" val="3438750163"/>
                    </a:ext>
                  </a:extLst>
                </a:gridCol>
                <a:gridCol w="1561048">
                  <a:extLst>
                    <a:ext uri="{9D8B030D-6E8A-4147-A177-3AD203B41FA5}">
                      <a16:colId xmlns:a16="http://schemas.microsoft.com/office/drawing/2014/main" val="2825096724"/>
                    </a:ext>
                  </a:extLst>
                </a:gridCol>
                <a:gridCol w="2251510">
                  <a:extLst>
                    <a:ext uri="{9D8B030D-6E8A-4147-A177-3AD203B41FA5}">
                      <a16:colId xmlns:a16="http://schemas.microsoft.com/office/drawing/2014/main" val="831585127"/>
                    </a:ext>
                  </a:extLst>
                </a:gridCol>
              </a:tblGrid>
              <a:tr h="445273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PREFEITURA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94285"/>
                  </a:ext>
                </a:extLst>
              </a:tr>
              <a:tr h="4611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DESCRIÇÃO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RECEITA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DESPESA/</a:t>
                      </a:r>
                      <a:r>
                        <a:rPr lang="pt-BR" sz="1200" b="1" i="0" u="none" strike="noStrike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LIQUIDADA</a:t>
                      </a:r>
                      <a:endParaRPr lang="pt-BR" sz="1600" b="1" i="0" u="none" strike="noStrike" dirty="0"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687986"/>
                  </a:ext>
                </a:extLst>
              </a:tr>
              <a:tr h="46115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CORRENTE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54.584.652,30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38.371.305,69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5378"/>
                  </a:ext>
                </a:extLst>
              </a:tr>
              <a:tr h="46115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CAPITAL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690.039,71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957.241,27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524082"/>
                  </a:ext>
                </a:extLst>
              </a:tr>
              <a:tr h="43919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TOTAL NO PERÍODO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55.274.692,01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39.328.546,96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533472"/>
                  </a:ext>
                </a:extLst>
              </a:tr>
              <a:tr h="43919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RESULTADO NO PERÍODO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15.946.145,05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286998"/>
                  </a:ext>
                </a:extLst>
              </a:tr>
            </a:tbl>
          </a:graphicData>
        </a:graphic>
      </p:graphicFrame>
      <p:sp>
        <p:nvSpPr>
          <p:cNvPr id="9" name="CaixaDeTexto 4">
            <a:extLst>
              <a:ext uri="{FF2B5EF4-FFF2-40B4-BE49-F238E27FC236}">
                <a16:creationId xmlns:a16="http://schemas.microsoft.com/office/drawing/2014/main" id="{7DBED8CD-B37F-CF0E-F425-C55BFBF2257C}"/>
              </a:ext>
            </a:extLst>
          </p:cNvPr>
          <p:cNvSpPr txBox="1"/>
          <p:nvPr/>
        </p:nvSpPr>
        <p:spPr>
          <a:xfrm>
            <a:off x="6472504" y="4328991"/>
            <a:ext cx="2368592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200" b="1" dirty="0"/>
              <a:t>Empenhada: R$ 54 milhões</a:t>
            </a:r>
          </a:p>
        </p:txBody>
      </p:sp>
    </p:spTree>
    <p:extLst>
      <p:ext uri="{BB962C8B-B14F-4D97-AF65-F5344CB8AC3E}">
        <p14:creationId xmlns:p14="http://schemas.microsoft.com/office/powerpoint/2010/main" val="256186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1389950" y="171450"/>
            <a:ext cx="7446300" cy="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Georgia"/>
              <a:buNone/>
            </a:pPr>
            <a:r>
              <a:rPr lang="pt-BR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Legislação vigente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92127E4-0E2C-459C-B0DA-B2D1AAEF86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857607"/>
              </p:ext>
            </p:extLst>
          </p:nvPr>
        </p:nvGraphicFramePr>
        <p:xfrm>
          <a:off x="1389950" y="1609060"/>
          <a:ext cx="5932966" cy="2261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90681583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>
          <a:extLst>
            <a:ext uri="{FF2B5EF4-FFF2-40B4-BE49-F238E27FC236}">
              <a16:creationId xmlns:a16="http://schemas.microsoft.com/office/drawing/2014/main" id="{061B3699-441E-4CBA-DF5D-1AB7C549D2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3">
            <a:extLst>
              <a:ext uri="{FF2B5EF4-FFF2-40B4-BE49-F238E27FC236}">
                <a16:creationId xmlns:a16="http://schemas.microsoft.com/office/drawing/2014/main" id="{88BE7687-6576-4C3A-1B6B-12D0DDE56924}"/>
              </a:ext>
            </a:extLst>
          </p:cNvPr>
          <p:cNvSpPr/>
          <p:nvPr/>
        </p:nvSpPr>
        <p:spPr>
          <a:xfrm>
            <a:off x="1604000" y="151150"/>
            <a:ext cx="6052800" cy="807600"/>
          </a:xfrm>
          <a:prstGeom prst="roundRect">
            <a:avLst>
              <a:gd name="adj" fmla="val 10000"/>
            </a:avLst>
          </a:prstGeom>
          <a:noFill/>
          <a:ln w="114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eorgia"/>
              <a:buNone/>
            </a:pPr>
            <a:r>
              <a:rPr lang="pt-BR" sz="2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III - RESULTADOS</a:t>
            </a:r>
            <a:endParaRPr sz="28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" name="Gráfico 5" descr="Pesquisar">
            <a:extLst>
              <a:ext uri="{FF2B5EF4-FFF2-40B4-BE49-F238E27FC236}">
                <a16:creationId xmlns:a16="http://schemas.microsoft.com/office/drawing/2014/main" id="{03F4328E-AE42-851A-24E6-AA9F4F4A6C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4493" y="167459"/>
            <a:ext cx="791291" cy="791291"/>
          </a:xfrm>
          <a:prstGeom prst="rect">
            <a:avLst/>
          </a:prstGeom>
        </p:spPr>
      </p:pic>
      <p:graphicFrame>
        <p:nvGraphicFramePr>
          <p:cNvPr id="3" name="Chart 10" title="Gráfico">
            <a:extLst>
              <a:ext uri="{FF2B5EF4-FFF2-40B4-BE49-F238E27FC236}">
                <a16:creationId xmlns:a16="http://schemas.microsoft.com/office/drawing/2014/main" id="{773BAA72-D722-483A-8499-49DDFAB5C124}"/>
              </a:ext>
            </a:extLst>
          </p:cNvPr>
          <p:cNvGraphicFramePr>
            <a:graphicFrameLocks/>
          </p:cNvGraphicFramePr>
          <p:nvPr/>
        </p:nvGraphicFramePr>
        <p:xfrm>
          <a:off x="589546" y="1002037"/>
          <a:ext cx="8205537" cy="3509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7893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8"/>
          <p:cNvSpPr/>
          <p:nvPr/>
        </p:nvSpPr>
        <p:spPr>
          <a:xfrm>
            <a:off x="1800550" y="142563"/>
            <a:ext cx="6052800" cy="807600"/>
          </a:xfrm>
          <a:prstGeom prst="roundRect">
            <a:avLst>
              <a:gd name="adj" fmla="val 10000"/>
            </a:avLst>
          </a:prstGeom>
          <a:noFill/>
          <a:ln w="114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IV - ÍNDICES E LIMITES LEGAIS</a:t>
            </a:r>
            <a:endParaRPr sz="1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Gráfico 2" descr="Apresentação com gráfico de barras DPE">
            <a:extLst>
              <a:ext uri="{FF2B5EF4-FFF2-40B4-BE49-F238E27FC236}">
                <a16:creationId xmlns:a16="http://schemas.microsoft.com/office/drawing/2014/main" id="{72335564-867B-481F-BD0C-F5DD04D702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0068" y="107435"/>
            <a:ext cx="914400" cy="914400"/>
          </a:xfrm>
          <a:prstGeom prst="rect">
            <a:avLst/>
          </a:prstGeom>
        </p:spPr>
      </p:pic>
      <p:grpSp>
        <p:nvGrpSpPr>
          <p:cNvPr id="15" name="Google Shape;257;p38">
            <a:extLst>
              <a:ext uri="{FF2B5EF4-FFF2-40B4-BE49-F238E27FC236}">
                <a16:creationId xmlns:a16="http://schemas.microsoft.com/office/drawing/2014/main" id="{7EF91214-DBAE-5C93-89AC-368F3884E73D}"/>
              </a:ext>
            </a:extLst>
          </p:cNvPr>
          <p:cNvGrpSpPr/>
          <p:nvPr/>
        </p:nvGrpSpPr>
        <p:grpSpPr>
          <a:xfrm>
            <a:off x="497411" y="977205"/>
            <a:ext cx="7815376" cy="3788530"/>
            <a:chOff x="-63" y="-28036"/>
            <a:chExt cx="8504301" cy="4483530"/>
          </a:xfrm>
        </p:grpSpPr>
        <p:sp>
          <p:nvSpPr>
            <p:cNvPr id="16" name="Google Shape;258;p38">
              <a:extLst>
                <a:ext uri="{FF2B5EF4-FFF2-40B4-BE49-F238E27FC236}">
                  <a16:creationId xmlns:a16="http://schemas.microsoft.com/office/drawing/2014/main" id="{9607DA14-241A-2BD8-E58E-C1C71A689EA3}"/>
                </a:ext>
              </a:extLst>
            </p:cNvPr>
            <p:cNvSpPr/>
            <p:nvPr/>
          </p:nvSpPr>
          <p:spPr>
            <a:xfrm>
              <a:off x="0" y="29617"/>
              <a:ext cx="8504238" cy="1428749"/>
            </a:xfrm>
            <a:prstGeom prst="roundRect">
              <a:avLst>
                <a:gd name="adj" fmla="val 10000"/>
              </a:avLst>
            </a:prstGeom>
            <a:solidFill>
              <a:srgbClr val="FFFF00"/>
            </a:solidFill>
            <a:ln w="11425" cap="flat" cmpd="sng">
              <a:solidFill>
                <a:schemeClr val="lt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7" name="Google Shape;259;p38">
              <a:extLst>
                <a:ext uri="{FF2B5EF4-FFF2-40B4-BE49-F238E27FC236}">
                  <a16:creationId xmlns:a16="http://schemas.microsoft.com/office/drawing/2014/main" id="{EE3D1E3D-DE63-CC46-68A8-CA84B8927285}"/>
                </a:ext>
              </a:extLst>
            </p:cNvPr>
            <p:cNvSpPr txBox="1"/>
            <p:nvPr/>
          </p:nvSpPr>
          <p:spPr>
            <a:xfrm>
              <a:off x="1232647" y="-28036"/>
              <a:ext cx="6776954" cy="14287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05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 b="1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Saúde(Mínimo Legal 15%): Apurado no 1° </a:t>
              </a:r>
              <a:r>
                <a:rPr lang="pt-BR" sz="1600" b="1" dirty="0" err="1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Quad</a:t>
              </a:r>
              <a:r>
                <a:rPr lang="pt-BR" sz="1600" b="1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.: 25,26%</a:t>
              </a: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*</a:t>
              </a:r>
              <a:r>
                <a:rPr lang="pt-BR" sz="1200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previsto para 2025: </a:t>
              </a:r>
              <a:r>
                <a:rPr lang="pt-BR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32,83%</a:t>
              </a:r>
              <a:endParaRPr sz="1600" dirty="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9" name="Google Shape;261;p38">
              <a:extLst>
                <a:ext uri="{FF2B5EF4-FFF2-40B4-BE49-F238E27FC236}">
                  <a16:creationId xmlns:a16="http://schemas.microsoft.com/office/drawing/2014/main" id="{7AD1AE7A-90E8-1AD0-F2D1-F7A64B564E24}"/>
                </a:ext>
              </a:extLst>
            </p:cNvPr>
            <p:cNvSpPr/>
            <p:nvPr/>
          </p:nvSpPr>
          <p:spPr>
            <a:xfrm>
              <a:off x="-63" y="1528256"/>
              <a:ext cx="8504238" cy="1428749"/>
            </a:xfrm>
            <a:prstGeom prst="roundRect">
              <a:avLst>
                <a:gd name="adj" fmla="val 10000"/>
              </a:avLst>
            </a:prstGeom>
            <a:solidFill>
              <a:srgbClr val="FF66CC"/>
            </a:solidFill>
            <a:ln w="11425" cap="flat" cmpd="sng">
              <a:solidFill>
                <a:schemeClr val="lt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0" name="Google Shape;262;p38">
              <a:extLst>
                <a:ext uri="{FF2B5EF4-FFF2-40B4-BE49-F238E27FC236}">
                  <a16:creationId xmlns:a16="http://schemas.microsoft.com/office/drawing/2014/main" id="{D7999298-09DB-E993-24F8-C6E353ACCEF9}"/>
                </a:ext>
              </a:extLst>
            </p:cNvPr>
            <p:cNvSpPr txBox="1"/>
            <p:nvPr/>
          </p:nvSpPr>
          <p:spPr>
            <a:xfrm>
              <a:off x="1380103" y="1556669"/>
              <a:ext cx="7124072" cy="142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 b="1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Educação (Mínimo Legal 25%): Apurado no 1° </a:t>
              </a:r>
              <a:r>
                <a:rPr lang="pt-BR" sz="1600" b="1" dirty="0" err="1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Quad</a:t>
              </a:r>
              <a:r>
                <a:rPr lang="pt-BR" sz="1600" b="1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.: 17,20%</a:t>
              </a: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*previsto para 2025: 28,86%</a:t>
              </a: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300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>
                <a:lnSpc>
                  <a:spcPct val="90000"/>
                </a:lnSpc>
                <a:spcBef>
                  <a:spcPts val="1050"/>
                </a:spcBef>
              </a:pPr>
              <a:r>
                <a:rPr lang="pt-BR" sz="1600" b="1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Fundeb     (Mínimo Legal</a:t>
              </a:r>
              <a:r>
                <a:rPr lang="pt-BR" sz="1600" b="1" i="0" u="none" strike="noStrike" cap="none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pt-BR" sz="1600" b="1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7</a:t>
              </a:r>
              <a:r>
                <a:rPr lang="pt-BR" sz="1600" b="1" i="0" u="none" strike="noStrike" cap="none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0%): </a:t>
              </a:r>
              <a:r>
                <a:rPr lang="pt-BR" sz="1600" b="1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Apurado no 1° </a:t>
              </a:r>
              <a:r>
                <a:rPr lang="pt-BR" sz="1600" b="1" dirty="0" err="1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Quad</a:t>
              </a:r>
              <a:r>
                <a:rPr lang="pt-BR" sz="1600" b="1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.: 65,03%</a:t>
              </a:r>
              <a:endParaRPr sz="1600" dirty="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1" name="Google Shape;264;p38">
              <a:extLst>
                <a:ext uri="{FF2B5EF4-FFF2-40B4-BE49-F238E27FC236}">
                  <a16:creationId xmlns:a16="http://schemas.microsoft.com/office/drawing/2014/main" id="{EB80392B-9FB0-0756-026E-D14BCCDE8E06}"/>
                </a:ext>
              </a:extLst>
            </p:cNvPr>
            <p:cNvSpPr/>
            <p:nvPr/>
          </p:nvSpPr>
          <p:spPr>
            <a:xfrm>
              <a:off x="75" y="3026894"/>
              <a:ext cx="8504100" cy="1428600"/>
            </a:xfrm>
            <a:prstGeom prst="roundRect">
              <a:avLst>
                <a:gd name="adj" fmla="val 10000"/>
              </a:avLst>
            </a:prstGeom>
            <a:solidFill>
              <a:srgbClr val="00FFFF"/>
            </a:solidFill>
            <a:ln w="11425" cap="flat" cmpd="sng">
              <a:solidFill>
                <a:schemeClr val="lt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2" name="Google Shape;265;p38">
              <a:extLst>
                <a:ext uri="{FF2B5EF4-FFF2-40B4-BE49-F238E27FC236}">
                  <a16:creationId xmlns:a16="http://schemas.microsoft.com/office/drawing/2014/main" id="{B0EC83AD-145C-F4BB-185E-C3D345EA73BE}"/>
                </a:ext>
              </a:extLst>
            </p:cNvPr>
            <p:cNvSpPr txBox="1"/>
            <p:nvPr/>
          </p:nvSpPr>
          <p:spPr>
            <a:xfrm>
              <a:off x="1380103" y="3078995"/>
              <a:ext cx="7124072" cy="12583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 b="1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Índice de Pessoal (Máximo Legal 60%):   41,17%</a:t>
              </a:r>
              <a:endParaRPr sz="1600" b="1" dirty="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360000" marR="0" lvl="2" indent="-355600" algn="l" rtl="0">
                <a:lnSpc>
                  <a:spcPct val="90000"/>
                </a:lnSpc>
                <a:spcBef>
                  <a:spcPts val="1015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Montserrat"/>
                <a:buChar char="■"/>
              </a:pPr>
              <a:r>
                <a:rPr lang="pt-BR" sz="1600" b="1" i="0" u="none" strike="noStrike" cap="none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Executivo   (</a:t>
              </a:r>
              <a:r>
                <a:rPr lang="pt-BR" sz="1600" b="1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Máximo Legal</a:t>
              </a:r>
              <a:r>
                <a:rPr lang="pt-BR" sz="1600" b="1" i="0" u="none" strike="noStrike" cap="none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5</a:t>
              </a:r>
              <a:r>
                <a:rPr lang="pt-BR" sz="1600" b="1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4</a:t>
              </a:r>
              <a:r>
                <a:rPr lang="pt-BR" sz="1600" b="1" i="0" u="none" strike="noStrike" cap="none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%):         </a:t>
              </a:r>
              <a:r>
                <a:rPr lang="pt-BR" sz="1600" b="1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39,78</a:t>
              </a:r>
              <a:r>
                <a:rPr lang="pt-BR" sz="1600" b="1" i="0" u="none" strike="noStrike" cap="none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%</a:t>
              </a:r>
            </a:p>
            <a:p>
              <a:pPr marL="360000" marR="0" lvl="2" indent="-355600" algn="l" rtl="0">
                <a:lnSpc>
                  <a:spcPct val="90000"/>
                </a:lnSpc>
                <a:spcBef>
                  <a:spcPts val="345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Montserrat"/>
                <a:buChar char="■"/>
              </a:pPr>
              <a:r>
                <a:rPr lang="pt-BR" sz="1600" b="1" i="0" u="none" strike="noStrike" cap="none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Legislativo (</a:t>
              </a:r>
              <a:r>
                <a:rPr lang="pt-BR" sz="1600" b="1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Máximo Legal</a:t>
              </a:r>
              <a:r>
                <a:rPr lang="pt-BR" sz="1600" b="1" i="0" u="none" strike="noStrike" cap="none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   </a:t>
              </a:r>
              <a:r>
                <a:rPr lang="pt-BR" sz="1600" b="1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6</a:t>
              </a:r>
              <a:r>
                <a:rPr lang="pt-BR" sz="1600" b="1" i="0" u="none" strike="noStrike" cap="none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%):           1,39%</a:t>
              </a:r>
              <a:endParaRPr sz="1600" b="1" dirty="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id="25" name="Gráfico 24" descr="Estetoscópio">
            <a:extLst>
              <a:ext uri="{FF2B5EF4-FFF2-40B4-BE49-F238E27FC236}">
                <a16:creationId xmlns:a16="http://schemas.microsoft.com/office/drawing/2014/main" id="{E16AEC30-8738-1D78-532D-24C5D67533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0882" y="1305933"/>
            <a:ext cx="716917" cy="716917"/>
          </a:xfrm>
          <a:prstGeom prst="rect">
            <a:avLst/>
          </a:prstGeom>
        </p:spPr>
      </p:pic>
      <p:grpSp>
        <p:nvGrpSpPr>
          <p:cNvPr id="26" name="Gráfico 15" descr="Sala de aula">
            <a:extLst>
              <a:ext uri="{FF2B5EF4-FFF2-40B4-BE49-F238E27FC236}">
                <a16:creationId xmlns:a16="http://schemas.microsoft.com/office/drawing/2014/main" id="{23487478-4728-ACE2-2A3A-A65AF5C20412}"/>
              </a:ext>
            </a:extLst>
          </p:cNvPr>
          <p:cNvGrpSpPr/>
          <p:nvPr/>
        </p:nvGrpSpPr>
        <p:grpSpPr>
          <a:xfrm>
            <a:off x="690443" y="2819569"/>
            <a:ext cx="633649" cy="575027"/>
            <a:chOff x="3595830" y="1278710"/>
            <a:chExt cx="633649" cy="575027"/>
          </a:xfrm>
        </p:grpSpPr>
        <p:sp>
          <p:nvSpPr>
            <p:cNvPr id="27" name="Forma Livre: Forma 26">
              <a:extLst>
                <a:ext uri="{FF2B5EF4-FFF2-40B4-BE49-F238E27FC236}">
                  <a16:creationId xmlns:a16="http://schemas.microsoft.com/office/drawing/2014/main" id="{CB05F7CC-21F8-A3C0-7EE9-F493DB7A75FB}"/>
                </a:ext>
              </a:extLst>
            </p:cNvPr>
            <p:cNvSpPr/>
            <p:nvPr/>
          </p:nvSpPr>
          <p:spPr>
            <a:xfrm>
              <a:off x="3830172" y="1678989"/>
              <a:ext cx="67808" cy="67808"/>
            </a:xfrm>
            <a:custGeom>
              <a:avLst/>
              <a:gdLst>
                <a:gd name="connsiteX0" fmla="*/ 67808 w 67808"/>
                <a:gd name="connsiteY0" fmla="*/ 33904 h 67808"/>
                <a:gd name="connsiteX1" fmla="*/ 33904 w 67808"/>
                <a:gd name="connsiteY1" fmla="*/ 67808 h 67808"/>
                <a:gd name="connsiteX2" fmla="*/ 0 w 67808"/>
                <a:gd name="connsiteY2" fmla="*/ 33904 h 67808"/>
                <a:gd name="connsiteX3" fmla="*/ 33904 w 67808"/>
                <a:gd name="connsiteY3" fmla="*/ 0 h 67808"/>
                <a:gd name="connsiteX4" fmla="*/ 67808 w 67808"/>
                <a:gd name="connsiteY4" fmla="*/ 33904 h 67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808" h="67808">
                  <a:moveTo>
                    <a:pt x="67808" y="33904"/>
                  </a:moveTo>
                  <a:cubicBezTo>
                    <a:pt x="67808" y="52629"/>
                    <a:pt x="52629" y="67808"/>
                    <a:pt x="33904" y="67808"/>
                  </a:cubicBezTo>
                  <a:cubicBezTo>
                    <a:pt x="15179" y="67808"/>
                    <a:pt x="0" y="52629"/>
                    <a:pt x="0" y="33904"/>
                  </a:cubicBezTo>
                  <a:cubicBezTo>
                    <a:pt x="0" y="15179"/>
                    <a:pt x="15179" y="0"/>
                    <a:pt x="33904" y="0"/>
                  </a:cubicBezTo>
                  <a:cubicBezTo>
                    <a:pt x="52629" y="0"/>
                    <a:pt x="67808" y="15179"/>
                    <a:pt x="67808" y="33904"/>
                  </a:cubicBezTo>
                  <a:close/>
                </a:path>
              </a:pathLst>
            </a:custGeom>
            <a:solidFill>
              <a:srgbClr val="000000"/>
            </a:solidFill>
            <a:ln w="7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8" name="Forma Livre: Forma 27">
              <a:extLst>
                <a:ext uri="{FF2B5EF4-FFF2-40B4-BE49-F238E27FC236}">
                  <a16:creationId xmlns:a16="http://schemas.microsoft.com/office/drawing/2014/main" id="{1BB86253-0D8E-EA57-72F0-FABCF0CBEB67}"/>
                </a:ext>
              </a:extLst>
            </p:cNvPr>
            <p:cNvSpPr/>
            <p:nvPr/>
          </p:nvSpPr>
          <p:spPr>
            <a:xfrm>
              <a:off x="3796343" y="1756132"/>
              <a:ext cx="134421" cy="67733"/>
            </a:xfrm>
            <a:custGeom>
              <a:avLst/>
              <a:gdLst>
                <a:gd name="connsiteX0" fmla="*/ 134422 w 134421"/>
                <a:gd name="connsiteY0" fmla="*/ 67734 h 67733"/>
                <a:gd name="connsiteX1" fmla="*/ 134422 w 134421"/>
                <a:gd name="connsiteY1" fmla="*/ 33830 h 67733"/>
                <a:gd name="connsiteX2" fmla="*/ 127701 w 134421"/>
                <a:gd name="connsiteY2" fmla="*/ 20313 h 67733"/>
                <a:gd name="connsiteX3" fmla="*/ 94917 w 134421"/>
                <a:gd name="connsiteY3" fmla="*/ 4182 h 67733"/>
                <a:gd name="connsiteX4" fmla="*/ 67211 w 134421"/>
                <a:gd name="connsiteY4" fmla="*/ 0 h 67733"/>
                <a:gd name="connsiteX5" fmla="*/ 39505 w 134421"/>
                <a:gd name="connsiteY5" fmla="*/ 4182 h 67733"/>
                <a:gd name="connsiteX6" fmla="*/ 6721 w 134421"/>
                <a:gd name="connsiteY6" fmla="*/ 20313 h 67733"/>
                <a:gd name="connsiteX7" fmla="*/ 0 w 134421"/>
                <a:gd name="connsiteY7" fmla="*/ 33830 h 67733"/>
                <a:gd name="connsiteX8" fmla="*/ 0 w 134421"/>
                <a:gd name="connsiteY8" fmla="*/ 67734 h 67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21" h="67733">
                  <a:moveTo>
                    <a:pt x="134422" y="67734"/>
                  </a:moveTo>
                  <a:lnTo>
                    <a:pt x="134422" y="33830"/>
                  </a:lnTo>
                  <a:cubicBezTo>
                    <a:pt x="134311" y="28547"/>
                    <a:pt x="131847" y="23589"/>
                    <a:pt x="127701" y="20313"/>
                  </a:cubicBezTo>
                  <a:cubicBezTo>
                    <a:pt x="117958" y="12803"/>
                    <a:pt x="106811" y="7319"/>
                    <a:pt x="94917" y="4182"/>
                  </a:cubicBezTo>
                  <a:cubicBezTo>
                    <a:pt x="85939" y="1426"/>
                    <a:pt x="76602" y="16"/>
                    <a:pt x="67211" y="0"/>
                  </a:cubicBezTo>
                  <a:cubicBezTo>
                    <a:pt x="57830" y="145"/>
                    <a:pt x="48511" y="1551"/>
                    <a:pt x="39505" y="4182"/>
                  </a:cubicBezTo>
                  <a:cubicBezTo>
                    <a:pt x="27743" y="7664"/>
                    <a:pt x="16657" y="13119"/>
                    <a:pt x="6721" y="20313"/>
                  </a:cubicBezTo>
                  <a:cubicBezTo>
                    <a:pt x="2575" y="23589"/>
                    <a:pt x="111" y="28547"/>
                    <a:pt x="0" y="33830"/>
                  </a:cubicBezTo>
                  <a:lnTo>
                    <a:pt x="0" y="67734"/>
                  </a:lnTo>
                  <a:close/>
                </a:path>
              </a:pathLst>
            </a:custGeom>
            <a:solidFill>
              <a:srgbClr val="000000"/>
            </a:solidFill>
            <a:ln w="7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9" name="Forma Livre: Forma 28">
              <a:extLst>
                <a:ext uri="{FF2B5EF4-FFF2-40B4-BE49-F238E27FC236}">
                  <a16:creationId xmlns:a16="http://schemas.microsoft.com/office/drawing/2014/main" id="{242106F0-4F6E-5010-9573-CE01698F9705}"/>
                </a:ext>
              </a:extLst>
            </p:cNvPr>
            <p:cNvSpPr/>
            <p:nvPr/>
          </p:nvSpPr>
          <p:spPr>
            <a:xfrm>
              <a:off x="3978485" y="1678989"/>
              <a:ext cx="67808" cy="67808"/>
            </a:xfrm>
            <a:custGeom>
              <a:avLst/>
              <a:gdLst>
                <a:gd name="connsiteX0" fmla="*/ 67808 w 67808"/>
                <a:gd name="connsiteY0" fmla="*/ 33904 h 67808"/>
                <a:gd name="connsiteX1" fmla="*/ 33904 w 67808"/>
                <a:gd name="connsiteY1" fmla="*/ 67808 h 67808"/>
                <a:gd name="connsiteX2" fmla="*/ 0 w 67808"/>
                <a:gd name="connsiteY2" fmla="*/ 33904 h 67808"/>
                <a:gd name="connsiteX3" fmla="*/ 33904 w 67808"/>
                <a:gd name="connsiteY3" fmla="*/ 0 h 67808"/>
                <a:gd name="connsiteX4" fmla="*/ 67808 w 67808"/>
                <a:gd name="connsiteY4" fmla="*/ 33904 h 67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808" h="67808">
                  <a:moveTo>
                    <a:pt x="67808" y="33904"/>
                  </a:moveTo>
                  <a:cubicBezTo>
                    <a:pt x="67808" y="52629"/>
                    <a:pt x="52629" y="67808"/>
                    <a:pt x="33904" y="67808"/>
                  </a:cubicBezTo>
                  <a:cubicBezTo>
                    <a:pt x="15179" y="67808"/>
                    <a:pt x="0" y="52629"/>
                    <a:pt x="0" y="33904"/>
                  </a:cubicBezTo>
                  <a:cubicBezTo>
                    <a:pt x="0" y="15179"/>
                    <a:pt x="15179" y="0"/>
                    <a:pt x="33904" y="0"/>
                  </a:cubicBezTo>
                  <a:cubicBezTo>
                    <a:pt x="52629" y="0"/>
                    <a:pt x="67808" y="15179"/>
                    <a:pt x="67808" y="33904"/>
                  </a:cubicBezTo>
                  <a:close/>
                </a:path>
              </a:pathLst>
            </a:custGeom>
            <a:solidFill>
              <a:srgbClr val="000000"/>
            </a:solidFill>
            <a:ln w="7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0" name="Forma Livre: Forma 29">
              <a:extLst>
                <a:ext uri="{FF2B5EF4-FFF2-40B4-BE49-F238E27FC236}">
                  <a16:creationId xmlns:a16="http://schemas.microsoft.com/office/drawing/2014/main" id="{F8E74095-F74C-246E-17AA-0397C0BEB2EA}"/>
                </a:ext>
              </a:extLst>
            </p:cNvPr>
            <p:cNvSpPr/>
            <p:nvPr/>
          </p:nvSpPr>
          <p:spPr>
            <a:xfrm>
              <a:off x="3945701" y="1756132"/>
              <a:ext cx="134421" cy="67733"/>
            </a:xfrm>
            <a:custGeom>
              <a:avLst/>
              <a:gdLst>
                <a:gd name="connsiteX0" fmla="*/ 134422 w 134421"/>
                <a:gd name="connsiteY0" fmla="*/ 67734 h 67733"/>
                <a:gd name="connsiteX1" fmla="*/ 134422 w 134421"/>
                <a:gd name="connsiteY1" fmla="*/ 33830 h 67733"/>
                <a:gd name="connsiteX2" fmla="*/ 127701 w 134421"/>
                <a:gd name="connsiteY2" fmla="*/ 20313 h 67733"/>
                <a:gd name="connsiteX3" fmla="*/ 94917 w 134421"/>
                <a:gd name="connsiteY3" fmla="*/ 4182 h 67733"/>
                <a:gd name="connsiteX4" fmla="*/ 67211 w 134421"/>
                <a:gd name="connsiteY4" fmla="*/ 0 h 67733"/>
                <a:gd name="connsiteX5" fmla="*/ 39505 w 134421"/>
                <a:gd name="connsiteY5" fmla="*/ 4182 h 67733"/>
                <a:gd name="connsiteX6" fmla="*/ 6721 w 134421"/>
                <a:gd name="connsiteY6" fmla="*/ 20313 h 67733"/>
                <a:gd name="connsiteX7" fmla="*/ 0 w 134421"/>
                <a:gd name="connsiteY7" fmla="*/ 33830 h 67733"/>
                <a:gd name="connsiteX8" fmla="*/ 0 w 134421"/>
                <a:gd name="connsiteY8" fmla="*/ 67734 h 67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21" h="67733">
                  <a:moveTo>
                    <a:pt x="134422" y="67734"/>
                  </a:moveTo>
                  <a:lnTo>
                    <a:pt x="134422" y="33830"/>
                  </a:lnTo>
                  <a:cubicBezTo>
                    <a:pt x="134311" y="28547"/>
                    <a:pt x="131847" y="23589"/>
                    <a:pt x="127701" y="20313"/>
                  </a:cubicBezTo>
                  <a:cubicBezTo>
                    <a:pt x="117958" y="12803"/>
                    <a:pt x="106811" y="7319"/>
                    <a:pt x="94917" y="4182"/>
                  </a:cubicBezTo>
                  <a:cubicBezTo>
                    <a:pt x="85939" y="1426"/>
                    <a:pt x="76602" y="16"/>
                    <a:pt x="67211" y="0"/>
                  </a:cubicBezTo>
                  <a:cubicBezTo>
                    <a:pt x="57830" y="145"/>
                    <a:pt x="48511" y="1551"/>
                    <a:pt x="39505" y="4182"/>
                  </a:cubicBezTo>
                  <a:cubicBezTo>
                    <a:pt x="27743" y="7664"/>
                    <a:pt x="16657" y="13119"/>
                    <a:pt x="6721" y="20313"/>
                  </a:cubicBezTo>
                  <a:cubicBezTo>
                    <a:pt x="2575" y="23589"/>
                    <a:pt x="111" y="28547"/>
                    <a:pt x="0" y="33830"/>
                  </a:cubicBezTo>
                  <a:lnTo>
                    <a:pt x="0" y="67734"/>
                  </a:lnTo>
                  <a:close/>
                </a:path>
              </a:pathLst>
            </a:custGeom>
            <a:solidFill>
              <a:srgbClr val="000000"/>
            </a:solidFill>
            <a:ln w="7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1" name="Forma Livre: Forma 30">
              <a:extLst>
                <a:ext uri="{FF2B5EF4-FFF2-40B4-BE49-F238E27FC236}">
                  <a16:creationId xmlns:a16="http://schemas.microsoft.com/office/drawing/2014/main" id="{190785B5-B2B2-9B0B-8458-1348DFA1BDD2}"/>
                </a:ext>
              </a:extLst>
            </p:cNvPr>
            <p:cNvSpPr/>
            <p:nvPr/>
          </p:nvSpPr>
          <p:spPr>
            <a:xfrm>
              <a:off x="4127842" y="1678989"/>
              <a:ext cx="67808" cy="67808"/>
            </a:xfrm>
            <a:custGeom>
              <a:avLst/>
              <a:gdLst>
                <a:gd name="connsiteX0" fmla="*/ 67808 w 67808"/>
                <a:gd name="connsiteY0" fmla="*/ 33904 h 67808"/>
                <a:gd name="connsiteX1" fmla="*/ 33904 w 67808"/>
                <a:gd name="connsiteY1" fmla="*/ 67808 h 67808"/>
                <a:gd name="connsiteX2" fmla="*/ 0 w 67808"/>
                <a:gd name="connsiteY2" fmla="*/ 33904 h 67808"/>
                <a:gd name="connsiteX3" fmla="*/ 33904 w 67808"/>
                <a:gd name="connsiteY3" fmla="*/ 0 h 67808"/>
                <a:gd name="connsiteX4" fmla="*/ 67808 w 67808"/>
                <a:gd name="connsiteY4" fmla="*/ 33904 h 67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808" h="67808">
                  <a:moveTo>
                    <a:pt x="67808" y="33904"/>
                  </a:moveTo>
                  <a:cubicBezTo>
                    <a:pt x="67808" y="52629"/>
                    <a:pt x="52629" y="67808"/>
                    <a:pt x="33904" y="67808"/>
                  </a:cubicBezTo>
                  <a:cubicBezTo>
                    <a:pt x="15179" y="67808"/>
                    <a:pt x="0" y="52629"/>
                    <a:pt x="0" y="33904"/>
                  </a:cubicBezTo>
                  <a:cubicBezTo>
                    <a:pt x="0" y="15179"/>
                    <a:pt x="15179" y="0"/>
                    <a:pt x="33904" y="0"/>
                  </a:cubicBezTo>
                  <a:cubicBezTo>
                    <a:pt x="52629" y="0"/>
                    <a:pt x="67808" y="15179"/>
                    <a:pt x="67808" y="33904"/>
                  </a:cubicBezTo>
                  <a:close/>
                </a:path>
              </a:pathLst>
            </a:custGeom>
            <a:solidFill>
              <a:srgbClr val="000000"/>
            </a:solidFill>
            <a:ln w="7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2" name="Forma Livre: Forma 31">
              <a:extLst>
                <a:ext uri="{FF2B5EF4-FFF2-40B4-BE49-F238E27FC236}">
                  <a16:creationId xmlns:a16="http://schemas.microsoft.com/office/drawing/2014/main" id="{3F82C51C-4DA3-9F54-3C9A-CCFFF59A499E}"/>
                </a:ext>
              </a:extLst>
            </p:cNvPr>
            <p:cNvSpPr/>
            <p:nvPr/>
          </p:nvSpPr>
          <p:spPr>
            <a:xfrm>
              <a:off x="4095058" y="1756132"/>
              <a:ext cx="134421" cy="67733"/>
            </a:xfrm>
            <a:custGeom>
              <a:avLst/>
              <a:gdLst>
                <a:gd name="connsiteX0" fmla="*/ 134422 w 134421"/>
                <a:gd name="connsiteY0" fmla="*/ 67734 h 67733"/>
                <a:gd name="connsiteX1" fmla="*/ 134422 w 134421"/>
                <a:gd name="connsiteY1" fmla="*/ 33830 h 67733"/>
                <a:gd name="connsiteX2" fmla="*/ 127701 w 134421"/>
                <a:gd name="connsiteY2" fmla="*/ 20313 h 67733"/>
                <a:gd name="connsiteX3" fmla="*/ 94917 w 134421"/>
                <a:gd name="connsiteY3" fmla="*/ 4182 h 67733"/>
                <a:gd name="connsiteX4" fmla="*/ 67211 w 134421"/>
                <a:gd name="connsiteY4" fmla="*/ 0 h 67733"/>
                <a:gd name="connsiteX5" fmla="*/ 39505 w 134421"/>
                <a:gd name="connsiteY5" fmla="*/ 4182 h 67733"/>
                <a:gd name="connsiteX6" fmla="*/ 6721 w 134421"/>
                <a:gd name="connsiteY6" fmla="*/ 20313 h 67733"/>
                <a:gd name="connsiteX7" fmla="*/ 0 w 134421"/>
                <a:gd name="connsiteY7" fmla="*/ 33830 h 67733"/>
                <a:gd name="connsiteX8" fmla="*/ 0 w 134421"/>
                <a:gd name="connsiteY8" fmla="*/ 67734 h 67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21" h="67733">
                  <a:moveTo>
                    <a:pt x="134422" y="67734"/>
                  </a:moveTo>
                  <a:lnTo>
                    <a:pt x="134422" y="33830"/>
                  </a:lnTo>
                  <a:cubicBezTo>
                    <a:pt x="134311" y="28547"/>
                    <a:pt x="131847" y="23589"/>
                    <a:pt x="127701" y="20313"/>
                  </a:cubicBezTo>
                  <a:cubicBezTo>
                    <a:pt x="117958" y="12803"/>
                    <a:pt x="106811" y="7319"/>
                    <a:pt x="94917" y="4182"/>
                  </a:cubicBezTo>
                  <a:cubicBezTo>
                    <a:pt x="85939" y="1426"/>
                    <a:pt x="76602" y="16"/>
                    <a:pt x="67211" y="0"/>
                  </a:cubicBezTo>
                  <a:cubicBezTo>
                    <a:pt x="57830" y="145"/>
                    <a:pt x="48511" y="1551"/>
                    <a:pt x="39505" y="4182"/>
                  </a:cubicBezTo>
                  <a:cubicBezTo>
                    <a:pt x="27743" y="7664"/>
                    <a:pt x="16657" y="13119"/>
                    <a:pt x="6721" y="20313"/>
                  </a:cubicBezTo>
                  <a:cubicBezTo>
                    <a:pt x="2575" y="23589"/>
                    <a:pt x="111" y="28547"/>
                    <a:pt x="0" y="33830"/>
                  </a:cubicBezTo>
                  <a:lnTo>
                    <a:pt x="0" y="67734"/>
                  </a:lnTo>
                  <a:close/>
                </a:path>
              </a:pathLst>
            </a:custGeom>
            <a:solidFill>
              <a:srgbClr val="000000"/>
            </a:solidFill>
            <a:ln w="7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3" name="Forma Livre: Forma 32">
              <a:extLst>
                <a:ext uri="{FF2B5EF4-FFF2-40B4-BE49-F238E27FC236}">
                  <a16:creationId xmlns:a16="http://schemas.microsoft.com/office/drawing/2014/main" id="{6560F4D2-989A-6FA9-335B-F006D4958A47}"/>
                </a:ext>
              </a:extLst>
            </p:cNvPr>
            <p:cNvSpPr/>
            <p:nvPr/>
          </p:nvSpPr>
          <p:spPr>
            <a:xfrm>
              <a:off x="3673421" y="1355032"/>
              <a:ext cx="88718" cy="88718"/>
            </a:xfrm>
            <a:custGeom>
              <a:avLst/>
              <a:gdLst>
                <a:gd name="connsiteX0" fmla="*/ 88718 w 88718"/>
                <a:gd name="connsiteY0" fmla="*/ 44359 h 88718"/>
                <a:gd name="connsiteX1" fmla="*/ 44359 w 88718"/>
                <a:gd name="connsiteY1" fmla="*/ 88718 h 88718"/>
                <a:gd name="connsiteX2" fmla="*/ 0 w 88718"/>
                <a:gd name="connsiteY2" fmla="*/ 44359 h 88718"/>
                <a:gd name="connsiteX3" fmla="*/ 44359 w 88718"/>
                <a:gd name="connsiteY3" fmla="*/ 0 h 88718"/>
                <a:gd name="connsiteX4" fmla="*/ 88718 w 88718"/>
                <a:gd name="connsiteY4" fmla="*/ 44359 h 88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718" h="88718">
                  <a:moveTo>
                    <a:pt x="88718" y="44359"/>
                  </a:moveTo>
                  <a:cubicBezTo>
                    <a:pt x="88718" y="68858"/>
                    <a:pt x="68858" y="88718"/>
                    <a:pt x="44359" y="88718"/>
                  </a:cubicBezTo>
                  <a:cubicBezTo>
                    <a:pt x="19860" y="88718"/>
                    <a:pt x="0" y="68858"/>
                    <a:pt x="0" y="44359"/>
                  </a:cubicBezTo>
                  <a:cubicBezTo>
                    <a:pt x="0" y="19860"/>
                    <a:pt x="19860" y="0"/>
                    <a:pt x="44359" y="0"/>
                  </a:cubicBezTo>
                  <a:cubicBezTo>
                    <a:pt x="68858" y="0"/>
                    <a:pt x="88718" y="19860"/>
                    <a:pt x="88718" y="44359"/>
                  </a:cubicBezTo>
                  <a:close/>
                </a:path>
              </a:pathLst>
            </a:custGeom>
            <a:solidFill>
              <a:srgbClr val="000000"/>
            </a:solidFill>
            <a:ln w="7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4" name="Forma Livre: Forma 33">
              <a:extLst>
                <a:ext uri="{FF2B5EF4-FFF2-40B4-BE49-F238E27FC236}">
                  <a16:creationId xmlns:a16="http://schemas.microsoft.com/office/drawing/2014/main" id="{D9EB1723-57E4-D6C1-7D38-9A41B7C8F3AF}"/>
                </a:ext>
              </a:extLst>
            </p:cNvPr>
            <p:cNvSpPr/>
            <p:nvPr/>
          </p:nvSpPr>
          <p:spPr>
            <a:xfrm>
              <a:off x="3595830" y="1379044"/>
              <a:ext cx="386795" cy="474693"/>
            </a:xfrm>
            <a:custGeom>
              <a:avLst/>
              <a:gdLst>
                <a:gd name="connsiteX0" fmla="*/ 383551 w 386795"/>
                <a:gd name="connsiteY0" fmla="*/ 3246 h 474693"/>
                <a:gd name="connsiteX1" fmla="*/ 367719 w 386795"/>
                <a:gd name="connsiteY1" fmla="*/ 3246 h 474693"/>
                <a:gd name="connsiteX2" fmla="*/ 271234 w 386795"/>
                <a:gd name="connsiteY2" fmla="*/ 99731 h 474693"/>
                <a:gd name="connsiteX3" fmla="*/ 249502 w 386795"/>
                <a:gd name="connsiteY3" fmla="*/ 105257 h 474693"/>
                <a:gd name="connsiteX4" fmla="*/ 220079 w 386795"/>
                <a:gd name="connsiteY4" fmla="*/ 152379 h 474693"/>
                <a:gd name="connsiteX5" fmla="*/ 211715 w 386795"/>
                <a:gd name="connsiteY5" fmla="*/ 116758 h 474693"/>
                <a:gd name="connsiteX6" fmla="*/ 205068 w 386795"/>
                <a:gd name="connsiteY6" fmla="*/ 104510 h 474693"/>
                <a:gd name="connsiteX7" fmla="*/ 158469 w 386795"/>
                <a:gd name="connsiteY7" fmla="*/ 80165 h 474693"/>
                <a:gd name="connsiteX8" fmla="*/ 121951 w 386795"/>
                <a:gd name="connsiteY8" fmla="*/ 75759 h 474693"/>
                <a:gd name="connsiteX9" fmla="*/ 85358 w 386795"/>
                <a:gd name="connsiteY9" fmla="*/ 81285 h 474693"/>
                <a:gd name="connsiteX10" fmla="*/ 38833 w 386795"/>
                <a:gd name="connsiteY10" fmla="*/ 105630 h 474693"/>
                <a:gd name="connsiteX11" fmla="*/ 32187 w 386795"/>
                <a:gd name="connsiteY11" fmla="*/ 117878 h 474693"/>
                <a:gd name="connsiteX12" fmla="*/ 0 w 386795"/>
                <a:gd name="connsiteY12" fmla="*/ 255287 h 474693"/>
                <a:gd name="connsiteX13" fmla="*/ 22404 w 386795"/>
                <a:gd name="connsiteY13" fmla="*/ 277691 h 474693"/>
                <a:gd name="connsiteX14" fmla="*/ 43463 w 386795"/>
                <a:gd name="connsiteY14" fmla="*/ 261112 h 474693"/>
                <a:gd name="connsiteX15" fmla="*/ 66763 w 386795"/>
                <a:gd name="connsiteY15" fmla="*/ 164701 h 474693"/>
                <a:gd name="connsiteX16" fmla="*/ 66763 w 386795"/>
                <a:gd name="connsiteY16" fmla="*/ 474693 h 474693"/>
                <a:gd name="connsiteX17" fmla="*/ 110898 w 386795"/>
                <a:gd name="connsiteY17" fmla="*/ 474693 h 474693"/>
                <a:gd name="connsiteX18" fmla="*/ 110898 w 386795"/>
                <a:gd name="connsiteY18" fmla="*/ 275226 h 474693"/>
                <a:gd name="connsiteX19" fmla="*/ 133302 w 386795"/>
                <a:gd name="connsiteY19" fmla="*/ 275226 h 474693"/>
                <a:gd name="connsiteX20" fmla="*/ 133302 w 386795"/>
                <a:gd name="connsiteY20" fmla="*/ 474693 h 474693"/>
                <a:gd name="connsiteX21" fmla="*/ 177362 w 386795"/>
                <a:gd name="connsiteY21" fmla="*/ 474693 h 474693"/>
                <a:gd name="connsiteX22" fmla="*/ 177362 w 386795"/>
                <a:gd name="connsiteY22" fmla="*/ 163283 h 474693"/>
                <a:gd name="connsiteX23" fmla="*/ 185577 w 386795"/>
                <a:gd name="connsiteY23" fmla="*/ 198382 h 474693"/>
                <a:gd name="connsiteX24" fmla="*/ 189983 w 386795"/>
                <a:gd name="connsiteY24" fmla="*/ 203982 h 474693"/>
                <a:gd name="connsiteX25" fmla="*/ 219855 w 386795"/>
                <a:gd name="connsiteY25" fmla="*/ 214512 h 474693"/>
                <a:gd name="connsiteX26" fmla="*/ 237777 w 386795"/>
                <a:gd name="connsiteY26" fmla="*/ 206372 h 474693"/>
                <a:gd name="connsiteX27" fmla="*/ 283332 w 386795"/>
                <a:gd name="connsiteY27" fmla="*/ 131693 h 474693"/>
                <a:gd name="connsiteX28" fmla="*/ 286393 w 386795"/>
                <a:gd name="connsiteY28" fmla="*/ 116235 h 474693"/>
                <a:gd name="connsiteX29" fmla="*/ 383476 w 386795"/>
                <a:gd name="connsiteY29" fmla="*/ 19152 h 474693"/>
                <a:gd name="connsiteX30" fmla="*/ 383551 w 386795"/>
                <a:gd name="connsiteY30" fmla="*/ 3246 h 474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6795" h="474693">
                  <a:moveTo>
                    <a:pt x="383551" y="3246"/>
                  </a:moveTo>
                  <a:cubicBezTo>
                    <a:pt x="379160" y="-1082"/>
                    <a:pt x="372109" y="-1082"/>
                    <a:pt x="367719" y="3246"/>
                  </a:cubicBezTo>
                  <a:lnTo>
                    <a:pt x="271234" y="99731"/>
                  </a:lnTo>
                  <a:cubicBezTo>
                    <a:pt x="263523" y="97555"/>
                    <a:pt x="255237" y="99661"/>
                    <a:pt x="249502" y="105257"/>
                  </a:cubicBezTo>
                  <a:cubicBezTo>
                    <a:pt x="247934" y="106825"/>
                    <a:pt x="220079" y="152379"/>
                    <a:pt x="220079" y="152379"/>
                  </a:cubicBezTo>
                  <a:lnTo>
                    <a:pt x="211715" y="116758"/>
                  </a:lnTo>
                  <a:cubicBezTo>
                    <a:pt x="210607" y="112165"/>
                    <a:pt x="208316" y="107942"/>
                    <a:pt x="205068" y="104510"/>
                  </a:cubicBezTo>
                  <a:cubicBezTo>
                    <a:pt x="191304" y="93384"/>
                    <a:pt x="175463" y="85108"/>
                    <a:pt x="158469" y="80165"/>
                  </a:cubicBezTo>
                  <a:cubicBezTo>
                    <a:pt x="146454" y="77595"/>
                    <a:pt x="134232" y="76120"/>
                    <a:pt x="121951" y="75759"/>
                  </a:cubicBezTo>
                  <a:cubicBezTo>
                    <a:pt x="109561" y="75950"/>
                    <a:pt x="97252" y="77809"/>
                    <a:pt x="85358" y="81285"/>
                  </a:cubicBezTo>
                  <a:cubicBezTo>
                    <a:pt x="68209" y="85781"/>
                    <a:pt x="52303" y="94104"/>
                    <a:pt x="38833" y="105630"/>
                  </a:cubicBezTo>
                  <a:cubicBezTo>
                    <a:pt x="35556" y="109041"/>
                    <a:pt x="33260" y="113272"/>
                    <a:pt x="32187" y="117878"/>
                  </a:cubicBezTo>
                  <a:cubicBezTo>
                    <a:pt x="32187" y="117878"/>
                    <a:pt x="0" y="253046"/>
                    <a:pt x="0" y="255287"/>
                  </a:cubicBezTo>
                  <a:cubicBezTo>
                    <a:pt x="0" y="267660"/>
                    <a:pt x="10030" y="277691"/>
                    <a:pt x="22404" y="277691"/>
                  </a:cubicBezTo>
                  <a:cubicBezTo>
                    <a:pt x="32320" y="277436"/>
                    <a:pt x="40887" y="270691"/>
                    <a:pt x="43463" y="261112"/>
                  </a:cubicBezTo>
                  <a:lnTo>
                    <a:pt x="66763" y="164701"/>
                  </a:lnTo>
                  <a:lnTo>
                    <a:pt x="66763" y="474693"/>
                  </a:lnTo>
                  <a:lnTo>
                    <a:pt x="110898" y="474693"/>
                  </a:lnTo>
                  <a:lnTo>
                    <a:pt x="110898" y="275226"/>
                  </a:lnTo>
                  <a:lnTo>
                    <a:pt x="133302" y="275226"/>
                  </a:lnTo>
                  <a:lnTo>
                    <a:pt x="133302" y="474693"/>
                  </a:lnTo>
                  <a:lnTo>
                    <a:pt x="177362" y="474693"/>
                  </a:lnTo>
                  <a:lnTo>
                    <a:pt x="177362" y="163283"/>
                  </a:lnTo>
                  <a:lnTo>
                    <a:pt x="185577" y="198382"/>
                  </a:lnTo>
                  <a:cubicBezTo>
                    <a:pt x="186147" y="200808"/>
                    <a:pt x="187759" y="202858"/>
                    <a:pt x="189983" y="203982"/>
                  </a:cubicBezTo>
                  <a:cubicBezTo>
                    <a:pt x="198570" y="210574"/>
                    <a:pt x="209032" y="214261"/>
                    <a:pt x="219855" y="214512"/>
                  </a:cubicBezTo>
                  <a:cubicBezTo>
                    <a:pt x="226901" y="215499"/>
                    <a:pt x="233884" y="212327"/>
                    <a:pt x="237777" y="206372"/>
                  </a:cubicBezTo>
                  <a:lnTo>
                    <a:pt x="283332" y="131693"/>
                  </a:lnTo>
                  <a:cubicBezTo>
                    <a:pt x="286243" y="127102"/>
                    <a:pt x="287336" y="121589"/>
                    <a:pt x="286393" y="116235"/>
                  </a:cubicBezTo>
                  <a:lnTo>
                    <a:pt x="383476" y="19152"/>
                  </a:lnTo>
                  <a:cubicBezTo>
                    <a:pt x="387873" y="14774"/>
                    <a:pt x="387907" y="7665"/>
                    <a:pt x="383551" y="3246"/>
                  </a:cubicBezTo>
                  <a:close/>
                </a:path>
              </a:pathLst>
            </a:custGeom>
            <a:solidFill>
              <a:srgbClr val="000000"/>
            </a:solidFill>
            <a:ln w="7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35" name="Forma Livre: Forma 34">
              <a:extLst>
                <a:ext uri="{FF2B5EF4-FFF2-40B4-BE49-F238E27FC236}">
                  <a16:creationId xmlns:a16="http://schemas.microsoft.com/office/drawing/2014/main" id="{679C2D21-40CB-4C18-28FA-29486E63FE8F}"/>
                </a:ext>
              </a:extLst>
            </p:cNvPr>
            <p:cNvSpPr/>
            <p:nvPr/>
          </p:nvSpPr>
          <p:spPr>
            <a:xfrm>
              <a:off x="3736600" y="1278710"/>
              <a:ext cx="425669" cy="306183"/>
            </a:xfrm>
            <a:custGeom>
              <a:avLst/>
              <a:gdLst>
                <a:gd name="connsiteX0" fmla="*/ 395798 w 425669"/>
                <a:gd name="connsiteY0" fmla="*/ 0 h 306183"/>
                <a:gd name="connsiteX1" fmla="*/ 29872 w 425669"/>
                <a:gd name="connsiteY1" fmla="*/ 0 h 306183"/>
                <a:gd name="connsiteX2" fmla="*/ 0 w 425669"/>
                <a:gd name="connsiteY2" fmla="*/ 29872 h 306183"/>
                <a:gd name="connsiteX3" fmla="*/ 0 w 425669"/>
                <a:gd name="connsiteY3" fmla="*/ 56756 h 306183"/>
                <a:gd name="connsiteX4" fmla="*/ 29872 w 425669"/>
                <a:gd name="connsiteY4" fmla="*/ 74679 h 306183"/>
                <a:gd name="connsiteX5" fmla="*/ 29872 w 425669"/>
                <a:gd name="connsiteY5" fmla="*/ 29872 h 306183"/>
                <a:gd name="connsiteX6" fmla="*/ 395798 w 425669"/>
                <a:gd name="connsiteY6" fmla="*/ 29872 h 306183"/>
                <a:gd name="connsiteX7" fmla="*/ 395798 w 425669"/>
                <a:gd name="connsiteY7" fmla="*/ 276312 h 306183"/>
                <a:gd name="connsiteX8" fmla="*/ 140919 w 425669"/>
                <a:gd name="connsiteY8" fmla="*/ 276312 h 306183"/>
                <a:gd name="connsiteX9" fmla="*/ 122697 w 425669"/>
                <a:gd name="connsiteY9" fmla="*/ 306183 h 306183"/>
                <a:gd name="connsiteX10" fmla="*/ 395798 w 425669"/>
                <a:gd name="connsiteY10" fmla="*/ 306183 h 306183"/>
                <a:gd name="connsiteX11" fmla="*/ 425669 w 425669"/>
                <a:gd name="connsiteY11" fmla="*/ 276312 h 306183"/>
                <a:gd name="connsiteX12" fmla="*/ 425669 w 425669"/>
                <a:gd name="connsiteY12" fmla="*/ 29872 h 306183"/>
                <a:gd name="connsiteX13" fmla="*/ 395798 w 425669"/>
                <a:gd name="connsiteY13" fmla="*/ 0 h 306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5669" h="306183">
                  <a:moveTo>
                    <a:pt x="395798" y="0"/>
                  </a:moveTo>
                  <a:lnTo>
                    <a:pt x="29872" y="0"/>
                  </a:lnTo>
                  <a:cubicBezTo>
                    <a:pt x="13374" y="0"/>
                    <a:pt x="0" y="13374"/>
                    <a:pt x="0" y="29872"/>
                  </a:cubicBezTo>
                  <a:lnTo>
                    <a:pt x="0" y="56756"/>
                  </a:lnTo>
                  <a:cubicBezTo>
                    <a:pt x="11418" y="59864"/>
                    <a:pt x="21755" y="66067"/>
                    <a:pt x="29872" y="74679"/>
                  </a:cubicBezTo>
                  <a:lnTo>
                    <a:pt x="29872" y="29872"/>
                  </a:lnTo>
                  <a:lnTo>
                    <a:pt x="395798" y="29872"/>
                  </a:lnTo>
                  <a:lnTo>
                    <a:pt x="395798" y="276312"/>
                  </a:lnTo>
                  <a:lnTo>
                    <a:pt x="140919" y="276312"/>
                  </a:lnTo>
                  <a:lnTo>
                    <a:pt x="122697" y="306183"/>
                  </a:lnTo>
                  <a:lnTo>
                    <a:pt x="395798" y="306183"/>
                  </a:lnTo>
                  <a:cubicBezTo>
                    <a:pt x="412295" y="306183"/>
                    <a:pt x="425669" y="292809"/>
                    <a:pt x="425669" y="276312"/>
                  </a:cubicBezTo>
                  <a:lnTo>
                    <a:pt x="425669" y="29872"/>
                  </a:lnTo>
                  <a:cubicBezTo>
                    <a:pt x="425669" y="13374"/>
                    <a:pt x="412295" y="0"/>
                    <a:pt x="395798" y="0"/>
                  </a:cubicBezTo>
                  <a:close/>
                </a:path>
              </a:pathLst>
            </a:custGeom>
            <a:solidFill>
              <a:srgbClr val="000000"/>
            </a:solidFill>
            <a:ln w="7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pic>
        <p:nvPicPr>
          <p:cNvPr id="36" name="Gráfico 35" descr="Crescimento da Empresa">
            <a:extLst>
              <a:ext uri="{FF2B5EF4-FFF2-40B4-BE49-F238E27FC236}">
                <a16:creationId xmlns:a16="http://schemas.microsoft.com/office/drawing/2014/main" id="{8BB17867-360B-98CD-16C8-79B98D4916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2558" y="3803701"/>
            <a:ext cx="716917" cy="71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682879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0"/>
          <p:cNvSpPr txBox="1">
            <a:spLocks noGrp="1"/>
          </p:cNvSpPr>
          <p:nvPr>
            <p:ph type="title"/>
          </p:nvPr>
        </p:nvSpPr>
        <p:spPr>
          <a:xfrm>
            <a:off x="1411975" y="128600"/>
            <a:ext cx="7424100" cy="8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Georgia"/>
              <a:buNone/>
            </a:pPr>
            <a:r>
              <a:rPr lang="pt-BR" sz="3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Índice de Pessoal - Executivo</a:t>
            </a:r>
            <a:br>
              <a:rPr lang="pt-BR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pt-BR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Gráfico de Acompanhamento</a:t>
            </a:r>
            <a:endParaRPr sz="29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" name="Gráfico 6" descr="Sala de aula">
            <a:extLst>
              <a:ext uri="{FF2B5EF4-FFF2-40B4-BE49-F238E27FC236}">
                <a16:creationId xmlns:a16="http://schemas.microsoft.com/office/drawing/2014/main" id="{1DD97508-2584-431B-BAE6-C25ADACDD8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5719" y="128600"/>
            <a:ext cx="799950" cy="799950"/>
          </a:xfrm>
          <a:prstGeom prst="rect">
            <a:avLst/>
          </a:prstGeom>
        </p:spPr>
      </p:pic>
      <p:graphicFrame>
        <p:nvGraphicFramePr>
          <p:cNvPr id="2" name="Chart 12" title="Gráfico">
            <a:extLst>
              <a:ext uri="{FF2B5EF4-FFF2-40B4-BE49-F238E27FC236}">
                <a16:creationId xmlns:a16="http://schemas.microsoft.com/office/drawing/2014/main" id="{00000000-0008-0000-0700-00000C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0303686"/>
              </p:ext>
            </p:extLst>
          </p:nvPr>
        </p:nvGraphicFramePr>
        <p:xfrm>
          <a:off x="192505" y="1007047"/>
          <a:ext cx="8643570" cy="3463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82" name="Google Shape;282;p40"/>
          <p:cNvSpPr/>
          <p:nvPr/>
        </p:nvSpPr>
        <p:spPr>
          <a:xfrm>
            <a:off x="8354928" y="734813"/>
            <a:ext cx="339600" cy="892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282;p40">
            <a:extLst>
              <a:ext uri="{FF2B5EF4-FFF2-40B4-BE49-F238E27FC236}">
                <a16:creationId xmlns:a16="http://schemas.microsoft.com/office/drawing/2014/main" id="{6A9327E3-E7CF-EE29-E0C9-0DBAEFADBCAA}"/>
              </a:ext>
            </a:extLst>
          </p:cNvPr>
          <p:cNvSpPr/>
          <p:nvPr/>
        </p:nvSpPr>
        <p:spPr>
          <a:xfrm rot="10800000">
            <a:off x="1226044" y="4136452"/>
            <a:ext cx="339600" cy="219276"/>
          </a:xfrm>
          <a:prstGeom prst="downArrow">
            <a:avLst>
              <a:gd name="adj1" fmla="val 35829"/>
              <a:gd name="adj2" fmla="val 5000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1"/>
          <p:cNvSpPr txBox="1">
            <a:spLocks noGrp="1"/>
          </p:cNvSpPr>
          <p:nvPr>
            <p:ph type="title"/>
          </p:nvPr>
        </p:nvSpPr>
        <p:spPr>
          <a:xfrm>
            <a:off x="1467075" y="171450"/>
            <a:ext cx="7090886" cy="7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Georgia"/>
              <a:buNone/>
            </a:pPr>
            <a:r>
              <a:rPr lang="pt-BR" sz="3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Precatórios</a:t>
            </a:r>
            <a:br>
              <a:rPr lang="pt-BR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pt-BR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1º Quadrimestre 2025</a:t>
            </a:r>
            <a:endParaRPr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" name="Gráfico 3" descr="Balança da justiça">
            <a:extLst>
              <a:ext uri="{FF2B5EF4-FFF2-40B4-BE49-F238E27FC236}">
                <a16:creationId xmlns:a16="http://schemas.microsoft.com/office/drawing/2014/main" id="{8E374527-C1D6-44D0-98FF-651E550B85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6039" y="142562"/>
            <a:ext cx="805659" cy="805659"/>
          </a:xfrm>
          <a:prstGeom prst="rect">
            <a:avLst/>
          </a:prstGeom>
        </p:spPr>
      </p:pic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BF0C64C3-DD89-486D-950D-C6CE02B4C1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361955"/>
              </p:ext>
            </p:extLst>
          </p:nvPr>
        </p:nvGraphicFramePr>
        <p:xfrm>
          <a:off x="586039" y="996903"/>
          <a:ext cx="7774190" cy="3489012"/>
        </p:xfrm>
        <a:graphic>
          <a:graphicData uri="http://schemas.openxmlformats.org/drawingml/2006/table">
            <a:tbl>
              <a:tblPr/>
              <a:tblGrid>
                <a:gridCol w="3121946">
                  <a:extLst>
                    <a:ext uri="{9D8B030D-6E8A-4147-A177-3AD203B41FA5}">
                      <a16:colId xmlns:a16="http://schemas.microsoft.com/office/drawing/2014/main" val="1158601012"/>
                    </a:ext>
                  </a:extLst>
                </a:gridCol>
                <a:gridCol w="1308763">
                  <a:extLst>
                    <a:ext uri="{9D8B030D-6E8A-4147-A177-3AD203B41FA5}">
                      <a16:colId xmlns:a16="http://schemas.microsoft.com/office/drawing/2014/main" val="3085781827"/>
                    </a:ext>
                  </a:extLst>
                </a:gridCol>
                <a:gridCol w="1134944">
                  <a:extLst>
                    <a:ext uri="{9D8B030D-6E8A-4147-A177-3AD203B41FA5}">
                      <a16:colId xmlns:a16="http://schemas.microsoft.com/office/drawing/2014/main" val="2937926975"/>
                    </a:ext>
                  </a:extLst>
                </a:gridCol>
                <a:gridCol w="1172433">
                  <a:extLst>
                    <a:ext uri="{9D8B030D-6E8A-4147-A177-3AD203B41FA5}">
                      <a16:colId xmlns:a16="http://schemas.microsoft.com/office/drawing/2014/main" val="2529171517"/>
                    </a:ext>
                  </a:extLst>
                </a:gridCol>
                <a:gridCol w="1036104">
                  <a:extLst>
                    <a:ext uri="{9D8B030D-6E8A-4147-A177-3AD203B41FA5}">
                      <a16:colId xmlns:a16="http://schemas.microsoft.com/office/drawing/2014/main" val="2735002556"/>
                    </a:ext>
                  </a:extLst>
                </a:gridCol>
              </a:tblGrid>
              <a:tr h="5627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DESCRIÇÃO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INICIAL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JUROS E CORREÇÃO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PAGAMENTOS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POSIÇÃO EM 30/abr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6833362"/>
                  </a:ext>
                </a:extLst>
              </a:tr>
              <a:tr h="42438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PRECATÓRIO - Espólio de João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Reway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1.333.405,59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355.923,60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161385"/>
                  </a:ext>
                </a:extLst>
              </a:tr>
              <a:tr h="42438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PRECATÓRIO - Bárbara Beatriz de Andrade Duarte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30.479,49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7.406,79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37.886,28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103639"/>
                  </a:ext>
                </a:extLst>
              </a:tr>
              <a:tr h="42438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PRECATÓRIO -Patrícia de Oliveira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Starepravo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131.197,62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26.048,76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157.246,38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763075"/>
                  </a:ext>
                </a:extLst>
              </a:tr>
              <a:tr h="42438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PRECATÓRIO - Arlindo Wolf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14.303,92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2.677,95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16.981,87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283449"/>
                  </a:ext>
                </a:extLst>
              </a:tr>
              <a:tr h="42438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PRECATÓRIO - Maicon Soares de Andrade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17.084,41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2.469,51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19.553,92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716280"/>
                  </a:ext>
                </a:extLst>
              </a:tr>
              <a:tr h="24619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587.592,05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980217"/>
                  </a:ext>
                </a:extLst>
              </a:tr>
              <a:tr h="541122">
                <a:tc gridSpan="5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*Utilizado previsão legal que autoriza pagamento de 15% do valor no ano corrente e em 5 parcelas anuais (2021-2025)</a:t>
                      </a:r>
                    </a:p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5808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6407943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2"/>
          <p:cNvSpPr/>
          <p:nvPr/>
        </p:nvSpPr>
        <p:spPr>
          <a:xfrm>
            <a:off x="1635350" y="161325"/>
            <a:ext cx="6052800" cy="807600"/>
          </a:xfrm>
          <a:prstGeom prst="roundRect">
            <a:avLst>
              <a:gd name="adj" fmla="val 10000"/>
            </a:avLst>
          </a:prstGeom>
          <a:noFill/>
          <a:ln w="114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 - Dívida Fundada Interna</a:t>
            </a:r>
            <a:endParaRPr sz="28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" name="Gráfico 4" descr="Barras de ouro">
            <a:extLst>
              <a:ext uri="{FF2B5EF4-FFF2-40B4-BE49-F238E27FC236}">
                <a16:creationId xmlns:a16="http://schemas.microsoft.com/office/drawing/2014/main" id="{6B23C7EB-9CA5-4CA7-85F0-803D16861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6021" y="161325"/>
            <a:ext cx="807600" cy="8076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72C95A4-0FF5-4488-A891-A3F63CB32AE9}"/>
              </a:ext>
            </a:extLst>
          </p:cNvPr>
          <p:cNvSpPr txBox="1"/>
          <p:nvPr/>
        </p:nvSpPr>
        <p:spPr>
          <a:xfrm>
            <a:off x="5900513" y="4340380"/>
            <a:ext cx="26982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b="1" dirty="0"/>
              <a:t>* Correção: atualização monetária e/ou desembolso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2EA9CBF5-758D-4C28-865C-869E24A82E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81729"/>
              </p:ext>
            </p:extLst>
          </p:nvPr>
        </p:nvGraphicFramePr>
        <p:xfrm>
          <a:off x="430194" y="1121487"/>
          <a:ext cx="8273921" cy="3066330"/>
        </p:xfrm>
        <a:graphic>
          <a:graphicData uri="http://schemas.openxmlformats.org/drawingml/2006/table">
            <a:tbl>
              <a:tblPr/>
              <a:tblGrid>
                <a:gridCol w="1089806">
                  <a:extLst>
                    <a:ext uri="{9D8B030D-6E8A-4147-A177-3AD203B41FA5}">
                      <a16:colId xmlns:a16="http://schemas.microsoft.com/office/drawing/2014/main" val="966891991"/>
                    </a:ext>
                  </a:extLst>
                </a:gridCol>
                <a:gridCol w="1735085">
                  <a:extLst>
                    <a:ext uri="{9D8B030D-6E8A-4147-A177-3AD203B41FA5}">
                      <a16:colId xmlns:a16="http://schemas.microsoft.com/office/drawing/2014/main" val="923182293"/>
                    </a:ext>
                  </a:extLst>
                </a:gridCol>
                <a:gridCol w="1089806">
                  <a:extLst>
                    <a:ext uri="{9D8B030D-6E8A-4147-A177-3AD203B41FA5}">
                      <a16:colId xmlns:a16="http://schemas.microsoft.com/office/drawing/2014/main" val="3005665733"/>
                    </a:ext>
                  </a:extLst>
                </a:gridCol>
                <a:gridCol w="1089806">
                  <a:extLst>
                    <a:ext uri="{9D8B030D-6E8A-4147-A177-3AD203B41FA5}">
                      <a16:colId xmlns:a16="http://schemas.microsoft.com/office/drawing/2014/main" val="3285110311"/>
                    </a:ext>
                  </a:extLst>
                </a:gridCol>
                <a:gridCol w="1089806">
                  <a:extLst>
                    <a:ext uri="{9D8B030D-6E8A-4147-A177-3AD203B41FA5}">
                      <a16:colId xmlns:a16="http://schemas.microsoft.com/office/drawing/2014/main" val="3877038934"/>
                    </a:ext>
                  </a:extLst>
                </a:gridCol>
                <a:gridCol w="1089806">
                  <a:extLst>
                    <a:ext uri="{9D8B030D-6E8A-4147-A177-3AD203B41FA5}">
                      <a16:colId xmlns:a16="http://schemas.microsoft.com/office/drawing/2014/main" val="2539480627"/>
                    </a:ext>
                  </a:extLst>
                </a:gridCol>
                <a:gridCol w="1089806">
                  <a:extLst>
                    <a:ext uri="{9D8B030D-6E8A-4147-A177-3AD203B41FA5}">
                      <a16:colId xmlns:a16="http://schemas.microsoft.com/office/drawing/2014/main" val="838190476"/>
                    </a:ext>
                  </a:extLst>
                </a:gridCol>
              </a:tblGrid>
              <a:tr h="30663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CONTRATO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CONTRATADO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SALDO INICIAL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CORREÇÃO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AMORTIZAÇÃO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SALDO ATUAL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REDUÇÃO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625126"/>
                  </a:ext>
                </a:extLst>
              </a:tr>
              <a:tr h="306633"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0412-53803/16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CEF- PRÓ TRANSPORTE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1.336.046,55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7.604,72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26.709,05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1.316.942,22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-1,43%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165439"/>
                  </a:ext>
                </a:extLst>
              </a:tr>
              <a:tr h="306633"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0553900-91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CEF-FINISA 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4.215.670,23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208.181,25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4.007.488,98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-4,94%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818953"/>
                  </a:ext>
                </a:extLst>
              </a:tr>
              <a:tr h="306633"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2369/13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RF - PASEP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577.565,46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2.160,14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6.378,80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573.346,80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-0,73%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703137"/>
                  </a:ext>
                </a:extLst>
              </a:tr>
              <a:tr h="306633"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3813/2018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AGENCIA FOMENTO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303.779,32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4.896,57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89.767,99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218.907,90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-27,94%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631814"/>
                  </a:ext>
                </a:extLst>
              </a:tr>
              <a:tr h="306633"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4292/2021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AGENCIA FOMENTO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3.871.648,10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194.063,65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359.656,51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3.706.055,24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-4,28%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115314"/>
                  </a:ext>
                </a:extLst>
              </a:tr>
              <a:tr h="306633"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4530/2024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AGENCIA FOMENTO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1.217.030,66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58.139,53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58.139,53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1.217.030,66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63212"/>
                  </a:ext>
                </a:extLst>
              </a:tr>
              <a:tr h="306633"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503576-15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CEF-FINISA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2.471.017,12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224.637,92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2.246.379,20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-9,09%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85613"/>
                  </a:ext>
                </a:extLst>
              </a:tr>
              <a:tr h="306633"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878/2014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IPRERINE-CADPREV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281.143,17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9.469,24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271.673,93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-3,37%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2070457"/>
                  </a:ext>
                </a:extLst>
              </a:tr>
              <a:tr h="30663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14.273.900,61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266.864,61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982.940,29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13.557.824,93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5,02%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3868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3"/>
          <p:cNvSpPr txBox="1">
            <a:spLocks noGrp="1"/>
          </p:cNvSpPr>
          <p:nvPr>
            <p:ph type="title"/>
          </p:nvPr>
        </p:nvSpPr>
        <p:spPr>
          <a:xfrm>
            <a:off x="1434000" y="171450"/>
            <a:ext cx="7402200" cy="7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Georgia"/>
              <a:buNone/>
            </a:pPr>
            <a:r>
              <a:rPr lang="pt-BR" sz="3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Balanço atual Plano Previdenciário</a:t>
            </a:r>
            <a:br>
              <a:rPr lang="pt-BR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pt-BR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1º Quadrimestre 2025 - (Cálculo Atuarial - Base 31/12/2023)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Gráfico 2" descr="Grupo de pessoas">
            <a:extLst>
              <a:ext uri="{FF2B5EF4-FFF2-40B4-BE49-F238E27FC236}">
                <a16:creationId xmlns:a16="http://schemas.microsoft.com/office/drawing/2014/main" id="{DCEE37C6-4B75-4788-BE65-6231B1207B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2944" y="171450"/>
            <a:ext cx="741056" cy="741056"/>
          </a:xfrm>
          <a:prstGeom prst="rect">
            <a:avLst/>
          </a:prstGeom>
        </p:spPr>
      </p:pic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F61CF1F7-DBB5-4FDA-A6A9-C29F4BD01A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689536"/>
              </p:ext>
            </p:extLst>
          </p:nvPr>
        </p:nvGraphicFramePr>
        <p:xfrm>
          <a:off x="990028" y="1058899"/>
          <a:ext cx="7583332" cy="3368726"/>
        </p:xfrm>
        <a:graphic>
          <a:graphicData uri="http://schemas.openxmlformats.org/drawingml/2006/table">
            <a:tbl>
              <a:tblPr/>
              <a:tblGrid>
                <a:gridCol w="5310803">
                  <a:extLst>
                    <a:ext uri="{9D8B030D-6E8A-4147-A177-3AD203B41FA5}">
                      <a16:colId xmlns:a16="http://schemas.microsoft.com/office/drawing/2014/main" val="3982244340"/>
                    </a:ext>
                  </a:extLst>
                </a:gridCol>
                <a:gridCol w="2272529">
                  <a:extLst>
                    <a:ext uri="{9D8B030D-6E8A-4147-A177-3AD203B41FA5}">
                      <a16:colId xmlns:a16="http://schemas.microsoft.com/office/drawing/2014/main" val="1259822284"/>
                    </a:ext>
                  </a:extLst>
                </a:gridCol>
              </a:tblGrid>
              <a:tr h="28297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VALORES ATUAIS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420624"/>
                  </a:ext>
                </a:extLst>
              </a:tr>
              <a:tr h="28297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CUSTO 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359.742.488,95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105331"/>
                  </a:ext>
                </a:extLst>
              </a:tr>
              <a:tr h="282973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COMPENSAÇÃO A RECEBER (-)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13.016.401,05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646505"/>
                  </a:ext>
                </a:extLst>
              </a:tr>
              <a:tr h="282973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CONTRIBUIÇÃO DE INATIVOS (-)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416.945,62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556722"/>
                  </a:ext>
                </a:extLst>
              </a:tr>
              <a:tr h="282973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CONTRIBUIÇÃO FUTURA DE INATIVOS (-)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1.148.003,13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647375"/>
                  </a:ext>
                </a:extLst>
              </a:tr>
              <a:tr h="282973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CONTRIBUIÇÃO DE ATIVOS (-)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32.810.221,64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044644"/>
                  </a:ext>
                </a:extLst>
              </a:tr>
              <a:tr h="282973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CONTRIBUIÇÃO NORMAL ENTES (S/ATIVOS) (-)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32.810.221,64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409845"/>
                  </a:ext>
                </a:extLst>
              </a:tr>
              <a:tr h="26949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DE PARCELAMENTOS (-)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322537"/>
                  </a:ext>
                </a:extLst>
              </a:tr>
              <a:tr h="282973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ATIVO FINANCEIRO (-)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120.143.251,53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816697"/>
                  </a:ext>
                </a:extLst>
              </a:tr>
              <a:tr h="28297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DEFICIT ATUARIAL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159.397.444,34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432505"/>
                  </a:ext>
                </a:extLst>
              </a:tr>
              <a:tr h="26949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APORTES ADICIONAIS ENTE (S/ATIVOS)(-)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159.397.444,34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2308312"/>
                  </a:ext>
                </a:extLst>
              </a:tr>
              <a:tr h="28297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DEFICIT ATUARIAL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104875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2697" y="3677951"/>
            <a:ext cx="2294834" cy="777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4540" y="167682"/>
            <a:ext cx="5963126" cy="3374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8036" y="1156706"/>
            <a:ext cx="2075086" cy="20212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1456050" y="195475"/>
            <a:ext cx="7241100" cy="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Georgia"/>
              <a:buNone/>
            </a:pPr>
            <a:r>
              <a:rPr lang="pt-BR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Fundamento Legal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687571" y="1311348"/>
            <a:ext cx="6015361" cy="2746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just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1903"/>
              <a:buNone/>
            </a:pPr>
            <a:endParaRPr sz="1738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74320" lvl="0" indent="-274320" algn="just" rtl="0">
              <a:lnSpc>
                <a:spcPct val="80000"/>
              </a:lnSpc>
              <a:spcBef>
                <a:spcPts val="418"/>
              </a:spcBef>
              <a:spcAft>
                <a:spcPts val="0"/>
              </a:spcAft>
              <a:buSzPts val="1643"/>
              <a:buNone/>
            </a:pPr>
            <a:endParaRPr sz="1280" dirty="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74320" lvl="0" indent="-274320" algn="just" rtl="0">
              <a:lnSpc>
                <a:spcPct val="80000"/>
              </a:lnSpc>
              <a:spcBef>
                <a:spcPts val="418"/>
              </a:spcBef>
              <a:spcAft>
                <a:spcPts val="1200"/>
              </a:spcAft>
              <a:buSzPts val="1643"/>
              <a:buNone/>
            </a:pPr>
            <a:r>
              <a:rPr lang="pt-BR" sz="1280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	</a:t>
            </a:r>
            <a:endParaRPr sz="1250" dirty="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C5AB70C-4DB2-4A75-BEEE-CFAFB543CE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6811311"/>
              </p:ext>
            </p:extLst>
          </p:nvPr>
        </p:nvGraphicFramePr>
        <p:xfrm>
          <a:off x="990436" y="802466"/>
          <a:ext cx="7063890" cy="377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3632447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4A793B7B-FF91-4D54-BEFB-B95B28D95D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347885"/>
              </p:ext>
            </p:extLst>
          </p:nvPr>
        </p:nvGraphicFramePr>
        <p:xfrm>
          <a:off x="836428" y="1145727"/>
          <a:ext cx="5394251" cy="3203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1524000" y="175250"/>
            <a:ext cx="7391100" cy="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Georgia"/>
              <a:buNone/>
            </a:pPr>
            <a:r>
              <a:rPr lang="pt-BR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Objetivos da Audiência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70B8A47D-AAB6-41AF-847F-D2FA34659288}"/>
              </a:ext>
            </a:extLst>
          </p:cNvPr>
          <p:cNvGrpSpPr/>
          <p:nvPr/>
        </p:nvGrpSpPr>
        <p:grpSpPr>
          <a:xfrm>
            <a:off x="6401799" y="2089366"/>
            <a:ext cx="2224749" cy="1316596"/>
            <a:chOff x="5949142" y="458096"/>
            <a:chExt cx="1273909" cy="2316054"/>
          </a:xfrm>
        </p:grpSpPr>
        <p:sp>
          <p:nvSpPr>
            <p:cNvPr id="11" name="Retângulo: Cantos Arredondados 10">
              <a:extLst>
                <a:ext uri="{FF2B5EF4-FFF2-40B4-BE49-F238E27FC236}">
                  <a16:creationId xmlns:a16="http://schemas.microsoft.com/office/drawing/2014/main" id="{404E8D62-3ADD-4266-9964-31D22788488B}"/>
                </a:ext>
              </a:extLst>
            </p:cNvPr>
            <p:cNvSpPr/>
            <p:nvPr/>
          </p:nvSpPr>
          <p:spPr>
            <a:xfrm>
              <a:off x="5949142" y="458096"/>
              <a:ext cx="1273909" cy="2316054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2" name="Retângulo: Cantos Arredondados 4">
              <a:extLst>
                <a:ext uri="{FF2B5EF4-FFF2-40B4-BE49-F238E27FC236}">
                  <a16:creationId xmlns:a16="http://schemas.microsoft.com/office/drawing/2014/main" id="{C7C53982-39DF-4980-9864-E7EF20ED6963}"/>
                </a:ext>
              </a:extLst>
            </p:cNvPr>
            <p:cNvSpPr txBox="1"/>
            <p:nvPr/>
          </p:nvSpPr>
          <p:spPr>
            <a:xfrm>
              <a:off x="6011329" y="520283"/>
              <a:ext cx="1149535" cy="21916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SzPct val="106122"/>
                <a:buNone/>
              </a:pPr>
              <a:r>
                <a:rPr lang="pt-BR" sz="1200" b="1" i="0" kern="1200" dirty="0">
                  <a:solidFill>
                    <a:schemeClr val="accen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Permitir que a sociedade conheça, acompanhe e analise o desempenho dos seus governantes.</a:t>
              </a:r>
              <a:endParaRPr lang="pt-BR" sz="1200" b="1" i="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481374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1434000" y="171450"/>
            <a:ext cx="7402200" cy="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Georgia"/>
              <a:buNone/>
            </a:pPr>
            <a:r>
              <a:rPr lang="pt-BR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Índice da apresentação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D078DA8-DB6D-4810-B696-3959980922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9380662"/>
              </p:ext>
            </p:extLst>
          </p:nvPr>
        </p:nvGraphicFramePr>
        <p:xfrm>
          <a:off x="1072494" y="1311348"/>
          <a:ext cx="6831042" cy="2904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92196435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>
            <a:spLocks noGrp="1"/>
          </p:cNvSpPr>
          <p:nvPr>
            <p:ph type="title"/>
          </p:nvPr>
        </p:nvSpPr>
        <p:spPr>
          <a:xfrm>
            <a:off x="1434000" y="336675"/>
            <a:ext cx="7402200" cy="7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Georgia"/>
              <a:buNone/>
            </a:pPr>
            <a:r>
              <a:rPr lang="pt-BR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Análise da Receita </a:t>
            </a:r>
            <a:endParaRPr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Georgia"/>
              <a:buNone/>
            </a:pPr>
            <a:r>
              <a:rPr lang="pt-BR" sz="2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Janeiro-Abril/2025</a:t>
            </a:r>
            <a:endParaRPr sz="21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0" name="Google Shape;130;p20"/>
          <p:cNvSpPr txBox="1">
            <a:spLocks noGrp="1"/>
          </p:cNvSpPr>
          <p:nvPr>
            <p:ph type="body" idx="1"/>
          </p:nvPr>
        </p:nvSpPr>
        <p:spPr>
          <a:xfrm>
            <a:off x="1434000" y="1221600"/>
            <a:ext cx="6780610" cy="31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just" rtl="0">
              <a:lnSpc>
                <a:spcPct val="60000"/>
              </a:lnSpc>
              <a:spcBef>
                <a:spcPts val="337"/>
              </a:spcBef>
              <a:spcAft>
                <a:spcPts val="0"/>
              </a:spcAft>
              <a:buSzPts val="1111"/>
              <a:buNone/>
            </a:pPr>
            <a:endParaRPr sz="1185" b="1" dirty="0">
              <a:latin typeface="Oswald"/>
              <a:ea typeface="Oswald"/>
              <a:cs typeface="Oswald"/>
              <a:sym typeface="Oswald"/>
            </a:endParaRPr>
          </a:p>
          <a:p>
            <a:pPr marL="274320" lvl="0" indent="-274320" algn="just">
              <a:lnSpc>
                <a:spcPct val="80000"/>
              </a:lnSpc>
              <a:spcBef>
                <a:spcPts val="337"/>
              </a:spcBef>
              <a:buSzPts val="1111"/>
              <a:buNone/>
            </a:pPr>
            <a:r>
              <a:rPr lang="pt-BR" sz="125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	</a:t>
            </a:r>
            <a:endParaRPr sz="1262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74320" indent="-274320" algn="just">
              <a:lnSpc>
                <a:spcPct val="80000"/>
              </a:lnSpc>
              <a:spcBef>
                <a:spcPts val="337"/>
              </a:spcBef>
              <a:buSzPts val="1111"/>
              <a:buNone/>
            </a:pPr>
            <a:r>
              <a:rPr lang="pt-BR" sz="125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	</a:t>
            </a:r>
            <a:endParaRPr sz="1262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74320" indent="-274320" algn="just">
              <a:lnSpc>
                <a:spcPct val="80000"/>
              </a:lnSpc>
              <a:spcBef>
                <a:spcPts val="337"/>
              </a:spcBef>
              <a:buSzPts val="1111"/>
              <a:buNone/>
            </a:pPr>
            <a:r>
              <a:rPr lang="pt-BR" sz="125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	</a:t>
            </a:r>
            <a:endParaRPr sz="1407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00976FF-65D6-48A5-ADFD-7F5C9AD8C7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4588757"/>
              </p:ext>
            </p:extLst>
          </p:nvPr>
        </p:nvGraphicFramePr>
        <p:xfrm>
          <a:off x="1191537" y="1127175"/>
          <a:ext cx="6639914" cy="3367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528007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/>
          <p:nvPr/>
        </p:nvSpPr>
        <p:spPr>
          <a:xfrm>
            <a:off x="1619250" y="161463"/>
            <a:ext cx="6052800" cy="807600"/>
          </a:xfrm>
          <a:prstGeom prst="roundRect">
            <a:avLst>
              <a:gd name="adj" fmla="val 10000"/>
            </a:avLst>
          </a:prstGeom>
          <a:noFill/>
          <a:ln w="114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 - RECEITAS</a:t>
            </a:r>
            <a:endParaRPr sz="28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" name="Gráfico 5" descr="Moedas">
            <a:extLst>
              <a:ext uri="{FF2B5EF4-FFF2-40B4-BE49-F238E27FC236}">
                <a16:creationId xmlns:a16="http://schemas.microsoft.com/office/drawing/2014/main" id="{C6D80EF1-E1A0-4A15-9DDC-A034B815D9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5600" y="161463"/>
            <a:ext cx="804538" cy="804538"/>
          </a:xfrm>
          <a:prstGeom prst="rect">
            <a:avLst/>
          </a:prstGeom>
        </p:spPr>
      </p:pic>
      <p:graphicFrame>
        <p:nvGraphicFramePr>
          <p:cNvPr id="2" name="Chart 2" title="Gráfico">
            <a:extLst>
              <a:ext uri="{FF2B5EF4-FFF2-40B4-BE49-F238E27FC236}">
                <a16:creationId xmlns:a16="http://schemas.microsoft.com/office/drawing/2014/main" id="{0F6F0C29-7972-CC3E-E281-4D26607B7001}"/>
              </a:ext>
              <a:ext uri="{147F2762-F138-4A5C-976F-8EAC2B608ADB}">
                <a16:predDERef xmlns:a16="http://schemas.microsoft.com/office/drawing/2014/main" pre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8436656"/>
              </p:ext>
            </p:extLst>
          </p:nvPr>
        </p:nvGraphicFramePr>
        <p:xfrm>
          <a:off x="507339" y="966001"/>
          <a:ext cx="8033067" cy="3529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91A5757F-F9C7-DF7C-90BE-9BD2E61C7F7F}"/>
              </a:ext>
            </a:extLst>
          </p:cNvPr>
          <p:cNvSpPr txBox="1"/>
          <p:nvPr/>
        </p:nvSpPr>
        <p:spPr>
          <a:xfrm>
            <a:off x="5755105" y="4495800"/>
            <a:ext cx="322045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/>
              <a:t>*Meta = Orçamento atualizado x 0,33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833264F-727D-4EC2-9001-EEFAF5132A5E}"/>
              </a:ext>
            </a:extLst>
          </p:cNvPr>
          <p:cNvSpPr txBox="1"/>
          <p:nvPr/>
        </p:nvSpPr>
        <p:spPr>
          <a:xfrm>
            <a:off x="5446868" y="4772799"/>
            <a:ext cx="3220453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1200" dirty="0"/>
              <a:t>Orçamento atualizado: R$ 170.573,020,10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58C0471-65CE-BF9B-C082-A41174B18C7F}"/>
              </a:ext>
            </a:extLst>
          </p:cNvPr>
          <p:cNvSpPr txBox="1"/>
          <p:nvPr/>
        </p:nvSpPr>
        <p:spPr>
          <a:xfrm>
            <a:off x="3619162" y="689002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1º Quadrimestre 2025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341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>
            <a:spLocks noGrp="1"/>
          </p:cNvSpPr>
          <p:nvPr>
            <p:ph type="title"/>
          </p:nvPr>
        </p:nvSpPr>
        <p:spPr>
          <a:xfrm>
            <a:off x="1434000" y="195475"/>
            <a:ext cx="7114914" cy="8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Georgia"/>
              <a:buNone/>
            </a:pPr>
            <a:r>
              <a:rPr lang="pt-BR" sz="3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Previsto x Realizado - Prefeitura</a:t>
            </a:r>
            <a:br>
              <a:rPr lang="pt-BR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pt-BR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1º Quadrimestre 2025 </a:t>
            </a:r>
            <a:r>
              <a:rPr lang="pt-BR" sz="15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</a:t>
            </a:r>
            <a:r>
              <a:rPr lang="pt-BR" sz="1700" b="1" dirty="0">
                <a:solidFill>
                  <a:srgbClr val="1D1111"/>
                </a:solidFill>
                <a:latin typeface="Montserrat"/>
                <a:ea typeface="Montserrat"/>
                <a:cs typeface="Montserrat"/>
                <a:sym typeface="Montserrat"/>
              </a:rPr>
              <a:t>Receita Corrente</a:t>
            </a:r>
            <a:r>
              <a:rPr lang="pt-BR" sz="15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3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C6A9B84-8545-A9FB-D537-8630182D70A9}"/>
              </a:ext>
            </a:extLst>
          </p:cNvPr>
          <p:cNvSpPr txBox="1"/>
          <p:nvPr/>
        </p:nvSpPr>
        <p:spPr>
          <a:xfrm>
            <a:off x="5961852" y="4268312"/>
            <a:ext cx="27913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/>
              <a:t>*</a:t>
            </a:r>
            <a:r>
              <a:rPr lang="pt-BR" sz="1200" dirty="0"/>
              <a:t>Meta = Orçamento atualizado x 0,33</a:t>
            </a:r>
            <a:endParaRPr lang="pt-BR" sz="1400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151DD154-A132-E2FF-0918-65DCEA8FE4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127200"/>
              </p:ext>
            </p:extLst>
          </p:nvPr>
        </p:nvGraphicFramePr>
        <p:xfrm>
          <a:off x="390822" y="1155032"/>
          <a:ext cx="8548641" cy="3113280"/>
        </p:xfrm>
        <a:graphic>
          <a:graphicData uri="http://schemas.openxmlformats.org/drawingml/2006/table">
            <a:tbl>
              <a:tblPr/>
              <a:tblGrid>
                <a:gridCol w="2975609">
                  <a:extLst>
                    <a:ext uri="{9D8B030D-6E8A-4147-A177-3AD203B41FA5}">
                      <a16:colId xmlns:a16="http://schemas.microsoft.com/office/drawing/2014/main" val="775880142"/>
                    </a:ext>
                  </a:extLst>
                </a:gridCol>
                <a:gridCol w="1462869">
                  <a:extLst>
                    <a:ext uri="{9D8B030D-6E8A-4147-A177-3AD203B41FA5}">
                      <a16:colId xmlns:a16="http://schemas.microsoft.com/office/drawing/2014/main" val="1552860325"/>
                    </a:ext>
                  </a:extLst>
                </a:gridCol>
                <a:gridCol w="1462869">
                  <a:extLst>
                    <a:ext uri="{9D8B030D-6E8A-4147-A177-3AD203B41FA5}">
                      <a16:colId xmlns:a16="http://schemas.microsoft.com/office/drawing/2014/main" val="3410927786"/>
                    </a:ext>
                  </a:extLst>
                </a:gridCol>
                <a:gridCol w="1263387">
                  <a:extLst>
                    <a:ext uri="{9D8B030D-6E8A-4147-A177-3AD203B41FA5}">
                      <a16:colId xmlns:a16="http://schemas.microsoft.com/office/drawing/2014/main" val="849340886"/>
                    </a:ext>
                  </a:extLst>
                </a:gridCol>
                <a:gridCol w="1383907">
                  <a:extLst>
                    <a:ext uri="{9D8B030D-6E8A-4147-A177-3AD203B41FA5}">
                      <a16:colId xmlns:a16="http://schemas.microsoft.com/office/drawing/2014/main" val="887201274"/>
                    </a:ext>
                  </a:extLst>
                </a:gridCol>
              </a:tblGrid>
              <a:tr h="38916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RECEITAS CORRENTES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REALIZADO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DA META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PARTICIPAÇÃO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04936"/>
                  </a:ext>
                </a:extLst>
              </a:tr>
              <a:tr h="38916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IMPOSTOS E TAXAS MUNICIPAIS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8.871.091,35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7.624.882,75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85,95%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457083"/>
                  </a:ext>
                </a:extLst>
              </a:tr>
              <a:tr h="38916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CONTRIBUIÇÕES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1.285.884,37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1.322.491,34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102,85%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8406"/>
                  </a:ext>
                </a:extLst>
              </a:tr>
              <a:tr h="38916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RECEITA PATRIMONIAL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852.346,47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1.829.695,72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214,67%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548137"/>
                  </a:ext>
                </a:extLst>
              </a:tr>
              <a:tr h="38916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RECEITA DE SERVIÇOS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25.225,75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369.183,84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1463,52%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413554"/>
                  </a:ext>
                </a:extLst>
              </a:tr>
              <a:tr h="38916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CORRENTES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40.343.833,91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43.382.847,36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107,53%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79,48%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046596"/>
                  </a:ext>
                </a:extLst>
              </a:tr>
              <a:tr h="38916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OUTRAS RECEITAS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48.543,30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55.551,29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114,44%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992173"/>
                  </a:ext>
                </a:extLst>
              </a:tr>
              <a:tr h="38916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51.426.925,15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54.584.652,30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106,14%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42701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>
            <a:spLocks noGrp="1"/>
          </p:cNvSpPr>
          <p:nvPr>
            <p:ph type="title"/>
          </p:nvPr>
        </p:nvSpPr>
        <p:spPr>
          <a:xfrm>
            <a:off x="1423000" y="171450"/>
            <a:ext cx="7413000" cy="8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Georgia"/>
              <a:buNone/>
            </a:pPr>
            <a:r>
              <a:rPr lang="pt-BR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Origem da Receita Corrente - </a:t>
            </a:r>
            <a:r>
              <a:rPr lang="pt-BR" sz="2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Prefeitura</a:t>
            </a:r>
            <a:br>
              <a:rPr lang="pt-BR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pt-BR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1º Quadrimestre 2025 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5" name="Gráfico 4">
                <a:extLst>
                  <a:ext uri="{FF2B5EF4-FFF2-40B4-BE49-F238E27FC236}">
                    <a16:creationId xmlns:a16="http://schemas.microsoft.com/office/drawing/2014/main" id="{20FBFA95-E50B-4A0F-A759-4E1B7E1B7BA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677731320"/>
                  </p:ext>
                </p:extLst>
              </p:nvPr>
            </p:nvGraphicFramePr>
            <p:xfrm>
              <a:off x="787684" y="2040024"/>
              <a:ext cx="3784316" cy="3103476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5" name="Gráfico 4">
                <a:extLst>
                  <a:ext uri="{FF2B5EF4-FFF2-40B4-BE49-F238E27FC236}">
                    <a16:creationId xmlns:a16="http://schemas.microsoft.com/office/drawing/2014/main" id="{20FBFA95-E50B-4A0F-A759-4E1B7E1B7BA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7684" y="2040024"/>
                <a:ext cx="3784316" cy="31034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2" name="Gráfico 1">
                <a:extLst>
                  <a:ext uri="{FF2B5EF4-FFF2-40B4-BE49-F238E27FC236}">
                    <a16:creationId xmlns:a16="http://schemas.microsoft.com/office/drawing/2014/main" id="{20FBFA95-E50B-4A0F-A759-4E1B7E1B7BA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524525100"/>
                  </p:ext>
                </p:extLst>
              </p:nvPr>
            </p:nvGraphicFramePr>
            <p:xfrm>
              <a:off x="1093800" y="1053150"/>
              <a:ext cx="6956400" cy="345523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 xmlns="">
          <p:pic>
            <p:nvPicPr>
              <p:cNvPr id="2" name="Gráfico 1">
                <a:extLst>
                  <a:ext uri="{FF2B5EF4-FFF2-40B4-BE49-F238E27FC236}">
                    <a16:creationId xmlns:a16="http://schemas.microsoft.com/office/drawing/2014/main" id="{20FBFA95-E50B-4A0F-A759-4E1B7E1B7BA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93800" y="1053150"/>
                <a:ext cx="6956400" cy="345523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8479</TotalTime>
  <Words>1502</Words>
  <Application>Microsoft Office PowerPoint</Application>
  <PresentationFormat>Apresentação na tela (16:9)</PresentationFormat>
  <Paragraphs>603</Paragraphs>
  <Slides>26</Slides>
  <Notes>26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4" baseType="lpstr">
      <vt:lpstr>Georgia</vt:lpstr>
      <vt:lpstr>Calibri</vt:lpstr>
      <vt:lpstr>Oswald</vt:lpstr>
      <vt:lpstr>Montserrat</vt:lpstr>
      <vt:lpstr>Arial</vt:lpstr>
      <vt:lpstr>Simple Light</vt:lpstr>
      <vt:lpstr>1_Simple Light</vt:lpstr>
      <vt:lpstr>Worksheet</vt:lpstr>
      <vt:lpstr>Apresentação do PowerPoint</vt:lpstr>
      <vt:lpstr>Legislação vigente</vt:lpstr>
      <vt:lpstr>Fundamento Legal</vt:lpstr>
      <vt:lpstr>Objetivos da Audiência</vt:lpstr>
      <vt:lpstr>Índice da apresentação</vt:lpstr>
      <vt:lpstr>Análise da Receita  Janeiro-Abril/2025</vt:lpstr>
      <vt:lpstr>Apresentação do PowerPoint</vt:lpstr>
      <vt:lpstr>Previsto x Realizado - Prefeitura 1º Quadrimestre 2025 (Receita Corrente)</vt:lpstr>
      <vt:lpstr>Origem da Receita Corrente - Prefeitura 1º Quadrimestre 2025 </vt:lpstr>
      <vt:lpstr>Maiores Receitas Correntes  1º Quadrimestre 2025 - Comparativo 2025x2024</vt:lpstr>
      <vt:lpstr>Composição da Receita Corrente 1º Quadrimestre 2025 (Prefeitura)</vt:lpstr>
      <vt:lpstr>II - DESPESAS</vt:lpstr>
      <vt:lpstr>Total das despesas por Natureza 1º Quadrimestre 2025 (Prefeitura)</vt:lpstr>
      <vt:lpstr>Despesa Empenhada Total 1º Quadrimestre 2025 (Prefeitura)</vt:lpstr>
      <vt:lpstr>Orçado Inicial x Realizado por Secretaria 1º Quadrimestre 2025 - (todos os recursos)</vt:lpstr>
      <vt:lpstr>Despesa Liquidada p/ Secretaria 1º Quadrimestre 2025 – (Todos os Recursos)</vt:lpstr>
      <vt:lpstr>Orçado Inicial x Realizado por Secretaria 1º Quadrimestre 2025 - (Recursos Livres)</vt:lpstr>
      <vt:lpstr>Despesa Liquidada p/ Secretaria 1º Quadrimestre 2025 – (Recursos Livres)</vt:lpstr>
      <vt:lpstr>Apresentação do PowerPoint</vt:lpstr>
      <vt:lpstr>Apresentação do PowerPoint</vt:lpstr>
      <vt:lpstr>Apresentação do PowerPoint</vt:lpstr>
      <vt:lpstr>Índice de Pessoal - Executivo Gráfico de Acompanhamento</vt:lpstr>
      <vt:lpstr>Precatórios 1º Quadrimestre 2025</vt:lpstr>
      <vt:lpstr>Apresentação do PowerPoint</vt:lpstr>
      <vt:lpstr>Balanço atual Plano Previdenciário 1º Quadrimestre 2025 - (Cálculo Atuarial - Base 31/12/2023)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AUDIÊNCIA PÚBLICA (2º QUADRIMESTRE DE 2021)</dc:title>
  <dc:creator>Thiago Worms</dc:creator>
  <cp:lastModifiedBy>Tati Izabele</cp:lastModifiedBy>
  <cp:revision>232</cp:revision>
  <cp:lastPrinted>2025-05-26T14:52:36Z</cp:lastPrinted>
  <dcterms:modified xsi:type="dcterms:W3CDTF">2025-05-26T20:12:13Z</dcterms:modified>
</cp:coreProperties>
</file>